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72" r:id="rId1"/>
  </p:sldMasterIdLst>
  <p:notesMasterIdLst>
    <p:notesMasterId r:id="rId31"/>
  </p:notesMasterIdLst>
  <p:handoutMasterIdLst>
    <p:handoutMasterId r:id="rId32"/>
  </p:handoutMasterIdLst>
  <p:sldIdLst>
    <p:sldId id="257" r:id="rId2"/>
    <p:sldId id="287" r:id="rId3"/>
    <p:sldId id="259" r:id="rId4"/>
    <p:sldId id="273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1" r:id="rId14"/>
    <p:sldId id="270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2" r:id="rId24"/>
    <p:sldId id="281" r:id="rId25"/>
    <p:sldId id="283" r:id="rId26"/>
    <p:sldId id="284" r:id="rId27"/>
    <p:sldId id="285" r:id="rId28"/>
    <p:sldId id="286" r:id="rId29"/>
    <p:sldId id="258" r:id="rId30"/>
  </p:sldIdLst>
  <p:sldSz cx="9144000" cy="6858000" type="screen4x3"/>
  <p:notesSz cx="6997700" cy="9271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00AD"/>
    <a:srgbClr val="FCD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89417" autoAdjust="0"/>
  </p:normalViewPr>
  <p:slideViewPr>
    <p:cSldViewPr snapToGrid="0" snapToObjects="1">
      <p:cViewPr varScale="1">
        <p:scale>
          <a:sx n="73" d="100"/>
          <a:sy n="73" d="100"/>
        </p:scale>
        <p:origin x="-16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3550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744" y="0"/>
            <a:ext cx="3032337" cy="463550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14F74811-3373-3945-85B4-BC44F0E3DD15}" type="datetimeFigureOut">
              <a:rPr lang="en-US" smtClean="0"/>
              <a:pPr/>
              <a:t>2/12/18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05841"/>
            <a:ext cx="3032337" cy="463550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744" y="8805841"/>
            <a:ext cx="3032337" cy="463550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0E239CB2-F4DC-2345-8818-4B1ED7EE32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291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3550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3550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64ED12B0-017C-EE42-A261-E4B742435CF7}" type="datetimeFigureOut">
              <a:rPr lang="en-US" smtClean="0"/>
              <a:pPr/>
              <a:t>2/12/18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5325"/>
            <a:ext cx="463550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03725"/>
            <a:ext cx="5598160" cy="4171950"/>
          </a:xfrm>
          <a:prstGeom prst="rect">
            <a:avLst/>
          </a:prstGeom>
        </p:spPr>
        <p:txBody>
          <a:bodyPr vert="horz" lIns="92958" tIns="46479" rIns="92958" bIns="4647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05841"/>
            <a:ext cx="3032337" cy="463550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05841"/>
            <a:ext cx="3032337" cy="463550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80452CBF-E50E-8245-BB4C-D07D404C5C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MS PGothic" charset="0"/>
              </a:rPr>
              <a:t>Program is </a:t>
            </a:r>
            <a:r>
              <a:rPr lang="en-US" b="1" i="1" dirty="0" smtClean="0">
                <a:latin typeface="Helvetica" charset="0"/>
                <a:ea typeface="MS PGothic" charset="0"/>
              </a:rPr>
              <a:t>passive</a:t>
            </a:r>
            <a:r>
              <a:rPr lang="en-US" dirty="0" smtClean="0">
                <a:latin typeface="Helvetica" charset="0"/>
                <a:ea typeface="MS PGothic" charset="0"/>
              </a:rPr>
              <a:t> entity stored on disk (</a:t>
            </a:r>
            <a:r>
              <a:rPr lang="en-US" b="1" dirty="0" smtClean="0">
                <a:solidFill>
                  <a:srgbClr val="3366FF"/>
                </a:solidFill>
                <a:latin typeface="Helvetica" charset="0"/>
                <a:ea typeface="MS PGothic" charset="0"/>
              </a:rPr>
              <a:t>executable file</a:t>
            </a:r>
            <a:r>
              <a:rPr lang="en-US" dirty="0" smtClean="0">
                <a:latin typeface="Helvetica" charset="0"/>
                <a:ea typeface="MS PGothic" charset="0"/>
              </a:rPr>
              <a:t>), process is </a:t>
            </a:r>
            <a:r>
              <a:rPr lang="en-US" b="1" i="1" dirty="0" smtClean="0">
                <a:latin typeface="Helvetica" charset="0"/>
                <a:ea typeface="MS PGothic" charset="0"/>
              </a:rPr>
              <a:t>active </a:t>
            </a:r>
          </a:p>
          <a:p>
            <a:pPr lvl="1"/>
            <a:r>
              <a:rPr lang="en-US" dirty="0" smtClean="0">
                <a:latin typeface="Helvetica" charset="0"/>
                <a:ea typeface="MS PGothic" charset="0"/>
              </a:rPr>
              <a:t>Program becomes process when executable file loaded into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52CBF-E50E-8245-BB4C-D07D404C5C9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39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 may run different copies of Word</a:t>
            </a:r>
            <a:r>
              <a:rPr lang="en-US" baseline="0" dirty="0" smtClean="0"/>
              <a:t>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52CBF-E50E-8245-BB4C-D07D404C5C9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31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State</a:t>
            </a:r>
            <a:r>
              <a:rPr lang="en-US" baseline="0" dirty="0" smtClean="0"/>
              <a:t> names are arbitrary, vary across OS</a:t>
            </a:r>
          </a:p>
          <a:p>
            <a:r>
              <a:rPr lang="en-US" baseline="0" dirty="0" smtClean="0"/>
              <a:t>States that they represent are found on all systems</a:t>
            </a:r>
          </a:p>
          <a:p>
            <a:r>
              <a:rPr lang="en-US" baseline="0" dirty="0" smtClean="0"/>
              <a:t>Only one process can be running on any processor at any instant. But many processes may be ready and waiting to be executed.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52CBF-E50E-8245-BB4C-D07D404C5C9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89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User hits ^z</a:t>
            </a:r>
            <a:r>
              <a:rPr lang="en-US" baseline="0" dirty="0" smtClean="0"/>
              <a:t> while the process is in the foreground, then types </a:t>
            </a:r>
            <a:r>
              <a:rPr lang="en-US" baseline="0" dirty="0" err="1" smtClean="0"/>
              <a:t>fg</a:t>
            </a:r>
            <a:r>
              <a:rPr lang="en-US" baseline="0" dirty="0" smtClean="0"/>
              <a:t> to send CONT signal to continue the process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52CBF-E50E-8245-BB4C-D07D404C5C9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17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6 describes process scheduling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52CBF-E50E-8245-BB4C-D07D404C5C9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71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6 describes </a:t>
            </a:r>
            <a:r>
              <a:rPr lang="en-US" smtClean="0"/>
              <a:t>process scheduling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52CBF-E50E-8245-BB4C-D07D404C5C9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71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4790">
              <a:defRPr/>
            </a:pPr>
            <a:r>
              <a:rPr lang="en-US" b="1" dirty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52CBF-E50E-8245-BB4C-D07D404C5C9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59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When processes enter the system, they are put into a </a:t>
            </a:r>
            <a:r>
              <a:rPr lang="en-US" b="1" dirty="0">
                <a:solidFill>
                  <a:srgbClr val="0000FF"/>
                </a:solidFill>
              </a:rPr>
              <a:t>job queue</a:t>
            </a:r>
          </a:p>
          <a:p>
            <a:endParaRPr lang="en-US" dirty="0" smtClean="0"/>
          </a:p>
          <a:p>
            <a:pPr defTabSz="464790">
              <a:defRPr/>
            </a:pPr>
            <a:r>
              <a:rPr lang="en-US" dirty="0" smtClean="0"/>
              <a:t>- </a:t>
            </a:r>
            <a:r>
              <a:rPr lang="en-US" dirty="0"/>
              <a:t>Processes that are residing in main memory and are ready (waiting for execution) are kept on the </a:t>
            </a:r>
            <a:r>
              <a:rPr lang="en-US" b="1" dirty="0"/>
              <a:t>ready queue</a:t>
            </a:r>
            <a:r>
              <a:rPr lang="en-US" dirty="0"/>
              <a:t> (a linked list)</a:t>
            </a:r>
            <a:endParaRPr lang="en-US" b="0" dirty="0" smtClean="0"/>
          </a:p>
          <a:p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52CBF-E50E-8245-BB4C-D07D404C5C9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63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52CBF-E50E-8245-BB4C-D07D404C5C9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86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>
              <a:spLocks/>
            </p:cNvSpPr>
            <p:nvPr userDrawn="1"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9A0A12AC-3A3E-9042-8D73-D5A2F5D75827}" type="datetime1">
              <a:rPr lang="en-US" smtClean="0"/>
              <a:t>2/12/18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csuf-logo-header.png"/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68961" y="463885"/>
            <a:ext cx="2686050" cy="647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>
            <a:xfrm>
              <a:off x="256032" y="237744"/>
              <a:ext cx="8622792" cy="6364224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ACAA6-B49D-9F4B-8A9F-13E8EB73F8AD}" type="datetime1">
              <a:rPr lang="en-US" smtClean="0"/>
              <a:t>2/12/18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56032" y="269668"/>
            <a:ext cx="4273635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256032" y="1227667"/>
            <a:ext cx="4273635" cy="4847696"/>
          </a:xfrm>
        </p:spPr>
        <p:txBody>
          <a:bodyPr>
            <a:normAutofit/>
          </a:bodyPr>
          <a:lstStyle>
            <a:lvl1pPr marL="342900" indent="-342900">
              <a:buFont typeface="Wingdings" charset="2"/>
              <a:buChar char="q"/>
              <a:defRPr sz="2000">
                <a:solidFill>
                  <a:srgbClr val="000000"/>
                </a:solidFill>
              </a:defRPr>
            </a:lvl1pPr>
            <a:lvl2pPr marL="579438" indent="-228600">
              <a:buClrTx/>
              <a:buFont typeface="Wingdings" charset="2"/>
              <a:buChar char="§"/>
              <a:defRPr sz="18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 marL="1036638" indent="-228600">
              <a:buClrTx/>
              <a:buFont typeface="Courier New"/>
              <a:buChar char="o"/>
              <a:defRPr sz="1800">
                <a:solidFill>
                  <a:srgbClr val="000000"/>
                </a:solidFill>
              </a:defRPr>
            </a:lvl4pPr>
            <a:lvl5pPr marL="1265238" indent="-228600">
              <a:buFont typeface="Wingdings" charset="2"/>
              <a:buChar char="v"/>
              <a:defRPr sz="1800">
                <a:solidFill>
                  <a:srgbClr val="0000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2556" y="269668"/>
            <a:ext cx="4236267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4642556" y="1227667"/>
            <a:ext cx="4236267" cy="4860478"/>
          </a:xfrm>
        </p:spPr>
        <p:txBody>
          <a:bodyPr>
            <a:normAutofit/>
          </a:bodyPr>
          <a:lstStyle>
            <a:lvl1pPr marL="342900" indent="-342900">
              <a:buFont typeface="Wingdings" charset="2"/>
              <a:buChar char="q"/>
              <a:defRPr sz="2000">
                <a:solidFill>
                  <a:srgbClr val="000000"/>
                </a:solidFill>
              </a:defRPr>
            </a:lvl1pPr>
            <a:lvl2pPr marL="579438" indent="-228600">
              <a:buClrTx/>
              <a:buFont typeface="Wingdings" charset="2"/>
              <a:buChar char="§"/>
              <a:defRPr sz="18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 marL="1036638" indent="-228600">
              <a:buClrTx/>
              <a:buFont typeface="Courier New"/>
              <a:buChar char="o"/>
              <a:defRPr sz="1800">
                <a:solidFill>
                  <a:srgbClr val="000000"/>
                </a:solidFill>
              </a:defRPr>
            </a:lvl4pPr>
            <a:lvl5pPr marL="1265238" indent="-228600">
              <a:buFont typeface="Wingdings" charset="2"/>
              <a:buChar char="v"/>
              <a:defRPr sz="1800">
                <a:solidFill>
                  <a:srgbClr val="0000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9793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>
            <a:xfrm>
              <a:off x="256032" y="237744"/>
              <a:ext cx="8622792" cy="6364224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37000" y="6371590"/>
            <a:ext cx="541824" cy="201447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43840" y="969273"/>
            <a:ext cx="8634984" cy="0"/>
          </a:xfrm>
          <a:prstGeom prst="line">
            <a:avLst/>
          </a:prstGeom>
          <a:ln w="38100" cmpd="dbl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6032" y="244158"/>
            <a:ext cx="8622792" cy="708403"/>
          </a:xfrm>
        </p:spPr>
        <p:txBody>
          <a:bodyPr>
            <a:normAutofit/>
          </a:bodyPr>
          <a:lstStyle>
            <a:lvl1pPr>
              <a:defRPr sz="40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75339" y="1030112"/>
            <a:ext cx="8589374" cy="5286704"/>
          </a:xfrm>
        </p:spPr>
        <p:txBody>
          <a:bodyPr/>
          <a:lstStyle>
            <a:lvl1pPr marL="342900" indent="-342900">
              <a:buFont typeface="Wingdings" charset="2"/>
              <a:buChar char="q"/>
              <a:defRPr>
                <a:solidFill>
                  <a:srgbClr val="000000"/>
                </a:solidFill>
              </a:defRPr>
            </a:lvl1pPr>
            <a:lvl2pPr marL="579438" indent="-228600">
              <a:buClrTx/>
              <a:buFont typeface="Wingdings" charset="2"/>
              <a:buChar char="§"/>
              <a:defRPr>
                <a:solidFill>
                  <a:srgbClr val="000000"/>
                </a:solidFill>
              </a:defRPr>
            </a:lvl2pPr>
            <a:lvl3pPr marL="808038" indent="-228600"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036638" indent="-228600">
              <a:buClrTx/>
              <a:buFont typeface="Courier New"/>
              <a:buChar char="o"/>
              <a:defRPr>
                <a:solidFill>
                  <a:srgbClr val="000000"/>
                </a:solidFill>
              </a:defRPr>
            </a:lvl4pPr>
            <a:lvl5pPr marL="1265238" indent="-228600">
              <a:buFont typeface="Wingdings" charset="2"/>
              <a:buChar char="v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9929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>
            <a:xfrm>
              <a:off x="256032" y="237744"/>
              <a:ext cx="8622792" cy="6364224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ACAA6-B49D-9F4B-8A9F-13E8EB73F8AD}" type="datetime1">
              <a:rPr lang="en-US" smtClean="0"/>
              <a:t>2/12/18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634899" y="783579"/>
            <a:ext cx="3965933" cy="5458028"/>
          </a:xfrm>
        </p:spPr>
        <p:txBody>
          <a:bodyPr>
            <a:normAutofit/>
          </a:bodyPr>
          <a:lstStyle>
            <a:lvl1pPr marL="342900" indent="-342900">
              <a:buFont typeface="Wingdings" charset="2"/>
              <a:buChar char="q"/>
              <a:defRPr sz="2000">
                <a:solidFill>
                  <a:srgbClr val="000000"/>
                </a:solidFill>
              </a:defRPr>
            </a:lvl1pPr>
            <a:lvl2pPr marL="579438" indent="-228600">
              <a:buClrTx/>
              <a:buFont typeface="Wingdings" charset="2"/>
              <a:buChar char="§"/>
              <a:defRPr sz="1800">
                <a:solidFill>
                  <a:srgbClr val="000000"/>
                </a:solidFill>
              </a:defRPr>
            </a:lvl2pPr>
            <a:lvl3pPr marL="808038" indent="-228600">
              <a:buFont typeface="Arial"/>
              <a:buChar char="•"/>
              <a:defRPr sz="1800">
                <a:solidFill>
                  <a:srgbClr val="000000"/>
                </a:solidFill>
              </a:defRPr>
            </a:lvl3pPr>
            <a:lvl4pPr marL="1036638" indent="-228600">
              <a:buClrTx/>
              <a:buFont typeface="Courier New"/>
              <a:buChar char="o"/>
              <a:defRPr sz="1800">
                <a:solidFill>
                  <a:srgbClr val="000000"/>
                </a:solidFill>
              </a:defRPr>
            </a:lvl4pPr>
            <a:lvl5pPr marL="1265238" indent="-228600">
              <a:buFont typeface="Wingdings" charset="2"/>
              <a:buChar char="v"/>
              <a:defRPr sz="18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5365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238282"/>
            <a:ext cx="3580861" cy="1285718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rgbClr val="000000"/>
                </a:solidFill>
              </a:defRPr>
            </a:lvl1pPr>
            <a:lvl2pPr>
              <a:defRPr sz="2200" baseline="0">
                <a:solidFill>
                  <a:srgbClr val="000000"/>
                </a:solidFill>
              </a:defRPr>
            </a:lvl2pPr>
            <a:lvl3pPr>
              <a:defRPr sz="2000" baseline="0">
                <a:solidFill>
                  <a:srgbClr val="000000"/>
                </a:solidFill>
              </a:defRPr>
            </a:lvl3pPr>
            <a:lvl4pPr>
              <a:defRPr sz="1800" baseline="0">
                <a:solidFill>
                  <a:srgbClr val="000000"/>
                </a:solidFill>
              </a:defRPr>
            </a:lvl4pPr>
            <a:lvl5pPr>
              <a:defRPr sz="1800" baseline="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1636890"/>
            <a:ext cx="3580861" cy="47194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DE68-BCE4-2241-B771-7000EB22A389}" type="datetime1">
              <a:rPr lang="en-US" smtClean="0"/>
              <a:t>2/12/18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290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65" y="1694329"/>
            <a:ext cx="327977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8" y="609600"/>
            <a:ext cx="4550505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765" y="2672323"/>
            <a:ext cx="3279774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AA88D-736A-5E4A-9C11-B593391A437A}" type="datetime1">
              <a:rPr lang="en-US" smtClean="0"/>
              <a:t>2/12/18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258764" y="310123"/>
            <a:ext cx="3492966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56961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612775"/>
            <a:ext cx="4501443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B1E83-198B-0E48-ACA8-308113110EE2}" type="datetime1">
              <a:rPr lang="en-US" smtClean="0"/>
              <a:t>2/12/18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9686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86AF4-195F-314C-8537-79C20E8E4D93}" type="datetime1">
              <a:rPr lang="en-US" smtClean="0"/>
              <a:t>2/12/18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113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C319-BBB9-1744-A321-ED324A95911A}" type="datetime1">
              <a:rPr lang="en-US" smtClean="0"/>
              <a:t>2/12/18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325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D3A12-259E-5749-98F8-1E9EDC05F4DE}" type="datetime1">
              <a:rPr lang="en-US" smtClean="0"/>
              <a:t>2/12/18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793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56032" y="1602706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244158"/>
            <a:ext cx="8622792" cy="133985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450" y="1792111"/>
            <a:ext cx="8589374" cy="4579480"/>
          </a:xfrm>
        </p:spPr>
        <p:txBody>
          <a:bodyPr/>
          <a:lstStyle>
            <a:lvl1pPr marL="342900" indent="-342900">
              <a:buFont typeface="Wingdings" charset="2"/>
              <a:buChar char="q"/>
              <a:defRPr>
                <a:solidFill>
                  <a:srgbClr val="000000"/>
                </a:solidFill>
              </a:defRPr>
            </a:lvl1pPr>
            <a:lvl2pPr marL="579438" indent="-228600">
              <a:buClrTx/>
              <a:buFont typeface="Wingdings" charset="2"/>
              <a:buChar char="§"/>
              <a:defRPr>
                <a:solidFill>
                  <a:srgbClr val="000000"/>
                </a:solidFill>
              </a:defRPr>
            </a:lvl2pPr>
            <a:lvl3pPr marL="808038" indent="-228600"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036638" indent="-228600">
              <a:buClrTx/>
              <a:buFont typeface="Courier New"/>
              <a:buChar char="o"/>
              <a:defRPr>
                <a:solidFill>
                  <a:srgbClr val="000000"/>
                </a:solidFill>
              </a:defRPr>
            </a:lvl4pPr>
            <a:lvl5pPr marL="1265238" indent="-228600">
              <a:buFont typeface="Wingdings" charset="2"/>
              <a:buChar char="v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C978-29FF-B04D-8BDD-1CFFC4798935}" type="datetime1">
              <a:rPr lang="en-US" smtClean="0"/>
              <a:t>2/12/18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9120" y="6412838"/>
            <a:ext cx="762000" cy="271463"/>
          </a:xfrm>
        </p:spPr>
        <p:txBody>
          <a:bodyPr/>
          <a:lstStyle>
            <a:lvl1pPr>
              <a:defRPr sz="900"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256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32F2CDB1-4494-354F-8EF0-0232ACE1156C}" type="datetime1">
              <a:rPr lang="en-US" smtClean="0"/>
              <a:t>2/12/18</a:t>
            </a:fld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8279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A568F-9A45-1B49-8DE3-600339642F2B}" type="datetime1">
              <a:rPr lang="en-US" smtClean="0"/>
              <a:t>2/12/18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898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24384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56032" y="1602706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992" y="244158"/>
            <a:ext cx="8622792" cy="133985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E591-3C68-974E-9AE2-7BA455DC0861}" type="datetime1">
              <a:rPr lang="en-US" smtClean="0"/>
              <a:t>2/12/18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3"/>
          </p:nvPr>
        </p:nvSpPr>
        <p:spPr>
          <a:xfrm>
            <a:off x="4711938" y="1733562"/>
            <a:ext cx="4161010" cy="4483132"/>
          </a:xfrm>
        </p:spPr>
        <p:txBody>
          <a:bodyPr>
            <a:normAutofit/>
          </a:bodyPr>
          <a:lstStyle>
            <a:lvl1pPr marL="342900" indent="-342900">
              <a:buFont typeface="Wingdings" charset="2"/>
              <a:buChar char="q"/>
              <a:defRPr sz="2000">
                <a:solidFill>
                  <a:srgbClr val="000000"/>
                </a:solidFill>
              </a:defRPr>
            </a:lvl1pPr>
            <a:lvl2pPr marL="579438" indent="-228600">
              <a:buClrTx/>
              <a:buFont typeface="Wingdings" charset="2"/>
              <a:buChar char="§"/>
              <a:defRPr sz="1800">
                <a:solidFill>
                  <a:srgbClr val="000000"/>
                </a:solidFill>
              </a:defRPr>
            </a:lvl2pPr>
            <a:lvl3pPr marL="808038" indent="-228600">
              <a:buFont typeface="Arial"/>
              <a:buChar char="•"/>
              <a:defRPr sz="1800">
                <a:solidFill>
                  <a:srgbClr val="000000"/>
                </a:solidFill>
              </a:defRPr>
            </a:lvl3pPr>
            <a:lvl4pPr marL="1036638" indent="-228600">
              <a:buClrTx/>
              <a:buFont typeface="Courier New"/>
              <a:buChar char="o"/>
              <a:defRPr sz="1800">
                <a:solidFill>
                  <a:srgbClr val="000000"/>
                </a:solidFill>
              </a:defRPr>
            </a:lvl4pPr>
            <a:lvl5pPr marL="1265238" indent="-228600">
              <a:buFont typeface="Wingdings" charset="2"/>
              <a:buChar char="v"/>
              <a:defRPr sz="18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4"/>
          </p:nvPr>
        </p:nvSpPr>
        <p:spPr>
          <a:xfrm>
            <a:off x="406132" y="1735554"/>
            <a:ext cx="4155425" cy="4483132"/>
          </a:xfrm>
        </p:spPr>
        <p:txBody>
          <a:bodyPr>
            <a:normAutofit/>
          </a:bodyPr>
          <a:lstStyle>
            <a:lvl1pPr marL="342900" indent="-342900">
              <a:buFont typeface="Wingdings" charset="2"/>
              <a:buChar char="q"/>
              <a:defRPr sz="2000">
                <a:solidFill>
                  <a:srgbClr val="000000"/>
                </a:solidFill>
              </a:defRPr>
            </a:lvl1pPr>
            <a:lvl2pPr marL="579438" indent="-228600">
              <a:buClrTx/>
              <a:buFont typeface="Wingdings" charset="2"/>
              <a:buChar char="§"/>
              <a:defRPr sz="1800">
                <a:solidFill>
                  <a:srgbClr val="000000"/>
                </a:solidFill>
              </a:defRPr>
            </a:lvl2pPr>
            <a:lvl3pPr marL="808038" indent="-228600">
              <a:buFont typeface="Arial"/>
              <a:buChar char="•"/>
              <a:defRPr sz="1800">
                <a:solidFill>
                  <a:srgbClr val="000000"/>
                </a:solidFill>
              </a:defRPr>
            </a:lvl3pPr>
            <a:lvl4pPr marL="1036638" indent="-228600">
              <a:buClrTx/>
              <a:buFont typeface="Courier New"/>
              <a:buChar char="o"/>
              <a:defRPr sz="1800">
                <a:solidFill>
                  <a:srgbClr val="000000"/>
                </a:solidFill>
              </a:defRPr>
            </a:lvl4pPr>
            <a:lvl5pPr marL="1265238" indent="-228600">
              <a:buFont typeface="Wingdings" charset="2"/>
              <a:buChar char="v"/>
              <a:defRPr sz="18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5777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 userDrawn="1"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 userDrawn="1"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56032" y="1602706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244158"/>
            <a:ext cx="8622792" cy="133985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" y="1708990"/>
            <a:ext cx="3942429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32" y="2590801"/>
            <a:ext cx="3942429" cy="3484562"/>
          </a:xfrm>
        </p:spPr>
        <p:txBody>
          <a:bodyPr>
            <a:normAutofit/>
          </a:bodyPr>
          <a:lstStyle>
            <a:lvl1pPr marL="342900" indent="-342900">
              <a:buFont typeface="Wingdings" charset="2"/>
              <a:buChar char="q"/>
              <a:defRPr sz="2000">
                <a:solidFill>
                  <a:srgbClr val="000000"/>
                </a:solidFill>
              </a:defRPr>
            </a:lvl1pPr>
            <a:lvl2pPr marL="579438" indent="-228600">
              <a:buClrTx/>
              <a:buFont typeface="Wingdings" charset="2"/>
              <a:buChar char="§"/>
              <a:defRPr sz="18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 marL="1036638" indent="-228600">
              <a:buClrTx/>
              <a:buFont typeface="Courier New"/>
              <a:buChar char="o"/>
              <a:defRPr sz="1800">
                <a:solidFill>
                  <a:srgbClr val="000000"/>
                </a:solidFill>
              </a:defRPr>
            </a:lvl4pPr>
            <a:lvl5pPr marL="1265238" indent="-228600">
              <a:buFont typeface="Wingdings" charset="2"/>
              <a:buChar char="v"/>
              <a:defRPr sz="1800">
                <a:solidFill>
                  <a:srgbClr val="0000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933284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82901-F8D8-7244-B315-259DADEC5C47}" type="datetime1">
              <a:rPr lang="en-US" smtClean="0"/>
              <a:t>2/12/18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13"/>
          </p:nvPr>
        </p:nvSpPr>
        <p:spPr>
          <a:xfrm>
            <a:off x="4945538" y="2603583"/>
            <a:ext cx="3933285" cy="3484562"/>
          </a:xfrm>
        </p:spPr>
        <p:txBody>
          <a:bodyPr>
            <a:normAutofit/>
          </a:bodyPr>
          <a:lstStyle>
            <a:lvl1pPr marL="342900" indent="-342900">
              <a:buFont typeface="Wingdings" charset="2"/>
              <a:buChar char="q"/>
              <a:defRPr sz="2000">
                <a:solidFill>
                  <a:srgbClr val="000000"/>
                </a:solidFill>
              </a:defRPr>
            </a:lvl1pPr>
            <a:lvl2pPr marL="579438" indent="-228600">
              <a:buClrTx/>
              <a:buFont typeface="Wingdings" charset="2"/>
              <a:buChar char="§"/>
              <a:defRPr sz="18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 marL="1036638" indent="-228600">
              <a:buClrTx/>
              <a:buFont typeface="Courier New"/>
              <a:buChar char="o"/>
              <a:defRPr sz="1800">
                <a:solidFill>
                  <a:srgbClr val="000000"/>
                </a:solidFill>
              </a:defRPr>
            </a:lvl4pPr>
            <a:lvl5pPr marL="1265238" indent="-228600">
              <a:buFont typeface="Wingdings" charset="2"/>
              <a:buChar char="v"/>
              <a:defRPr sz="1800">
                <a:solidFill>
                  <a:srgbClr val="0000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031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 userDrawn="1"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244158"/>
            <a:ext cx="8622792" cy="133985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6FA0F-FA5B-5249-AA12-E5D54C9B4395}" type="datetime1">
              <a:rPr lang="en-US" smtClean="0"/>
              <a:t>2/12/18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364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>
            <a:xfrm>
              <a:off x="256032" y="237744"/>
              <a:ext cx="8622792" cy="6364224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ACAA6-B49D-9F4B-8A9F-13E8EB73F8AD}" type="datetime1">
              <a:rPr lang="en-US" smtClean="0"/>
              <a:t>2/12/18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75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>
            <a:xfrm>
              <a:off x="256032" y="237744"/>
              <a:ext cx="8622792" cy="6364224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ACAA6-B49D-9F4B-8A9F-13E8EB73F8AD}" type="datetime1">
              <a:rPr lang="en-US" smtClean="0"/>
              <a:t>2/12/18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37000" y="6316816"/>
            <a:ext cx="541824" cy="256222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43840" y="969273"/>
            <a:ext cx="8634984" cy="0"/>
          </a:xfrm>
          <a:prstGeom prst="line">
            <a:avLst/>
          </a:prstGeom>
          <a:ln w="38100" cmpd="dbl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6032" y="244158"/>
            <a:ext cx="8622792" cy="708403"/>
          </a:xfrm>
        </p:spPr>
        <p:txBody>
          <a:bodyPr>
            <a:normAutofit/>
          </a:bodyPr>
          <a:lstStyle>
            <a:lvl1pPr>
              <a:defRPr sz="40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7700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A9807373-51C9-ED49-8C34-D8ACA23C4DFA}" type="datetime1">
              <a:rPr lang="en-US" smtClean="0"/>
              <a:t>2/12/18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705" r:id="rId10"/>
    <p:sldLayoutId id="2147483704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rgbClr val="00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lxr.linux.no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gif"/><Relationship Id="rId5" Type="http://schemas.openxmlformats.org/officeDocument/2006/relationships/image" Target="../media/image8.png"/><Relationship Id="rId6" Type="http://schemas.openxmlformats.org/officeDocument/2006/relationships/image" Target="../media/image9.gif"/><Relationship Id="rId7" Type="http://schemas.openxmlformats.org/officeDocument/2006/relationships/image" Target="../media/image10.gif"/><Relationship Id="rId8" Type="http://schemas.openxmlformats.org/officeDocument/2006/relationships/image" Target="../media/image11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CPSC 351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6941" y="3429000"/>
            <a:ext cx="7605059" cy="2670484"/>
          </a:xfrm>
        </p:spPr>
        <p:txBody>
          <a:bodyPr>
            <a:noAutofit/>
          </a:bodyPr>
          <a:lstStyle/>
          <a:p>
            <a:r>
              <a:rPr lang="en-US" sz="3600" dirty="0"/>
              <a:t>Operating Systems Concepts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3600" dirty="0" smtClean="0"/>
              <a:t>Processes </a:t>
            </a:r>
            <a:endParaRPr lang="en-US" sz="3600" dirty="0"/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73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>
                <a:latin typeface="Calisto MT"/>
                <a:cs typeface="Calisto MT"/>
              </a:rPr>
              <a:pPr/>
              <a:t>9</a:t>
            </a:fld>
            <a:endParaRPr lang="en-US" dirty="0">
              <a:latin typeface="Calisto MT"/>
              <a:cs typeface="Calisto M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sto MT"/>
                <a:cs typeface="Calisto MT"/>
              </a:rPr>
              <a:t>Process States in Linux</a:t>
            </a:r>
            <a:endParaRPr lang="en-US" dirty="0">
              <a:latin typeface="Calisto MT"/>
              <a:cs typeface="Calisto MT"/>
            </a:endParaRPr>
          </a:p>
        </p:txBody>
      </p:sp>
      <p:sp>
        <p:nvSpPr>
          <p:cNvPr id="4" name="Shape 300"/>
          <p:cNvSpPr txBox="1">
            <a:spLocks/>
          </p:cNvSpPr>
          <p:nvPr/>
        </p:nvSpPr>
        <p:spPr>
          <a:xfrm>
            <a:off x="256032" y="1030346"/>
            <a:ext cx="4721414" cy="5542692"/>
          </a:xfrm>
          <a:prstGeom prst="rect">
            <a:avLst/>
          </a:prstGeom>
          <a:noFill/>
          <a:ln>
            <a:noFill/>
          </a:ln>
        </p:spPr>
        <p:txBody>
          <a:bodyPr wrap="square" lIns="91325" tIns="45650" rIns="91325" bIns="4565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000000"/>
              </a:buClr>
              <a:buSzPts val="2400"/>
              <a:buFont typeface="Wingdings" charset="2"/>
              <a:buChar char="q"/>
            </a:pPr>
            <a:r>
              <a:rPr lang="en-US" dirty="0" smtClean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Use the </a:t>
            </a:r>
            <a:r>
              <a:rPr lang="en-US" dirty="0" err="1" smtClean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ps</a:t>
            </a:r>
            <a:r>
              <a:rPr lang="en-US" dirty="0" smtClean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utility </a:t>
            </a:r>
            <a:r>
              <a:rPr lang="en-US" dirty="0" smtClean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to learn process state in Unix:</a:t>
            </a:r>
            <a:endParaRPr lang="en-US" dirty="0" smtClean="0">
              <a:latin typeface="Calisto MT"/>
              <a:cs typeface="Calisto MT"/>
            </a:endParaRPr>
          </a:p>
          <a:p>
            <a:pPr marL="577850" lvl="1" indent="-239713">
              <a:spcBef>
                <a:spcPts val="440"/>
              </a:spcBef>
              <a:buClrTx/>
              <a:buSzPts val="2200"/>
              <a:buFont typeface="Wingdings" charset="2"/>
              <a:buChar char="§"/>
            </a:pP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Example:</a:t>
            </a:r>
            <a:r>
              <a:rPr lang="en-US" dirty="0" smtClean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dirty="0" err="1" smtClean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ps</a:t>
            </a:r>
            <a:r>
              <a:rPr lang="en-US" dirty="0" smtClean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 –aux</a:t>
            </a:r>
            <a:endParaRPr lang="en-US" dirty="0" smtClean="0">
              <a:solidFill>
                <a:srgbClr val="0000FF"/>
              </a:solidFill>
              <a:latin typeface="Calisto MT"/>
              <a:cs typeface="Calisto MT"/>
            </a:endParaRPr>
          </a:p>
          <a:p>
            <a:pPr marL="577850" lvl="1" indent="-239713">
              <a:spcBef>
                <a:spcPts val="440"/>
              </a:spcBef>
              <a:buClr>
                <a:srgbClr val="000000"/>
              </a:buClr>
              <a:buSzPts val="2200"/>
              <a:buFont typeface="Wingdings" charset="2"/>
              <a:buChar char="§"/>
            </a:pPr>
            <a:r>
              <a:rPr lang="en-US" dirty="0" smtClean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Interpreting the output of </a:t>
            </a:r>
            <a:r>
              <a:rPr lang="en-US" dirty="0" err="1" smtClean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ps</a:t>
            </a:r>
            <a:endParaRPr lang="en-US" sz="400" dirty="0" smtClean="0">
              <a:solidFill>
                <a:srgbClr val="000000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marL="747713" lvl="1" indent="-239713">
              <a:spcBef>
                <a:spcPts val="400"/>
              </a:spcBef>
              <a:buClr>
                <a:srgbClr val="7030A0"/>
              </a:buClr>
              <a:buSzPts val="2000"/>
              <a:buFont typeface="Arial"/>
              <a:buChar char="•"/>
            </a:pPr>
            <a:r>
              <a:rPr lang="en-US" sz="2000" b="1" dirty="0" smtClean="0">
                <a:solidFill>
                  <a:srgbClr val="7030A0"/>
                </a:solidFill>
                <a:latin typeface="Calisto MT"/>
                <a:ea typeface="Comic Sans MS"/>
                <a:cs typeface="Calisto MT"/>
                <a:sym typeface="Comic Sans MS"/>
              </a:rPr>
              <a:t>R</a:t>
            </a:r>
            <a:r>
              <a:rPr lang="en-US" sz="2000" dirty="0" smtClean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 the process is running or runnable (on run queue)</a:t>
            </a:r>
            <a:endParaRPr lang="en-US" sz="500" dirty="0" smtClean="0">
              <a:solidFill>
                <a:srgbClr val="000000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marL="747713" lvl="1" indent="-239713">
              <a:spcBef>
                <a:spcPts val="400"/>
              </a:spcBef>
              <a:buClr>
                <a:srgbClr val="7030A0"/>
              </a:buClr>
              <a:buSzPts val="2000"/>
              <a:buFont typeface="Arial"/>
              <a:buChar char="•"/>
            </a:pPr>
            <a:r>
              <a:rPr lang="en-US" sz="2000" b="1" dirty="0" smtClean="0">
                <a:solidFill>
                  <a:srgbClr val="7030A0"/>
                </a:solidFill>
                <a:latin typeface="Calisto MT"/>
                <a:ea typeface="Comic Sans MS"/>
                <a:cs typeface="Calisto MT"/>
                <a:sym typeface="Comic Sans MS"/>
              </a:rPr>
              <a:t>D</a:t>
            </a:r>
            <a:r>
              <a:rPr lang="en-US" sz="2000" dirty="0" smtClean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 uninterruptible sleep (usually I/O)</a:t>
            </a:r>
            <a:endParaRPr lang="en-US" sz="500" dirty="0" smtClean="0">
              <a:solidFill>
                <a:srgbClr val="000000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marL="747713" lvl="1" indent="-239713">
              <a:spcBef>
                <a:spcPts val="400"/>
              </a:spcBef>
              <a:buClr>
                <a:srgbClr val="7030A0"/>
              </a:buClr>
              <a:buSzPts val="2000"/>
              <a:buFont typeface="Arial"/>
              <a:buChar char="•"/>
            </a:pPr>
            <a:r>
              <a:rPr lang="en-US" sz="2000" b="1" dirty="0" smtClean="0">
                <a:solidFill>
                  <a:srgbClr val="7030A0"/>
                </a:solidFill>
                <a:latin typeface="Calisto MT"/>
                <a:ea typeface="Comic Sans MS"/>
                <a:cs typeface="Calisto MT"/>
                <a:sym typeface="Comic Sans MS"/>
              </a:rPr>
              <a:t>S</a:t>
            </a:r>
            <a:r>
              <a:rPr lang="en-US" sz="2000" dirty="0" smtClean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 interruptible sleep (waiting for an event to complete) </a:t>
            </a:r>
            <a:endParaRPr lang="en-US" sz="500" dirty="0" smtClean="0">
              <a:solidFill>
                <a:srgbClr val="000000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marL="747713" lvl="1" indent="-239713">
              <a:spcBef>
                <a:spcPts val="400"/>
              </a:spcBef>
              <a:buClr>
                <a:srgbClr val="7030A0"/>
              </a:buClr>
              <a:buSzPts val="2000"/>
              <a:buFont typeface="Arial"/>
              <a:buChar char="•"/>
            </a:pPr>
            <a:r>
              <a:rPr lang="en-US" sz="2000" b="1" dirty="0" smtClean="0">
                <a:solidFill>
                  <a:srgbClr val="7030A0"/>
                </a:solidFill>
                <a:latin typeface="Calisto MT"/>
                <a:ea typeface="Comic Sans MS"/>
                <a:cs typeface="Calisto MT"/>
                <a:sym typeface="Comic Sans MS"/>
              </a:rPr>
              <a:t>Z</a:t>
            </a:r>
            <a:r>
              <a:rPr lang="en-US" sz="2000" dirty="0" smtClean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 defunct/zombie, terminated but not reaped by its parent (discussed later)</a:t>
            </a:r>
            <a:endParaRPr lang="en-US" sz="500" dirty="0" smtClean="0">
              <a:solidFill>
                <a:srgbClr val="000000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marL="747713" lvl="1" indent="-239713">
              <a:spcBef>
                <a:spcPts val="400"/>
              </a:spcBef>
              <a:buClr>
                <a:srgbClr val="7030A0"/>
              </a:buClr>
              <a:buSzPts val="2000"/>
              <a:buFont typeface="Arial"/>
              <a:buChar char="•"/>
            </a:pPr>
            <a:r>
              <a:rPr lang="en-US" sz="2000" b="1" dirty="0" smtClean="0">
                <a:solidFill>
                  <a:srgbClr val="7030A0"/>
                </a:solidFill>
                <a:latin typeface="Calisto MT"/>
                <a:ea typeface="Comic Sans MS"/>
                <a:cs typeface="Calisto MT"/>
                <a:sym typeface="Comic Sans MS"/>
              </a:rPr>
              <a:t>T</a:t>
            </a:r>
            <a:r>
              <a:rPr lang="en-US" sz="2000" dirty="0" smtClean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 stopped, either by a job control signal or because it is being traced</a:t>
            </a:r>
            <a:endParaRPr lang="en-US" dirty="0">
              <a:latin typeface="Calisto MT"/>
              <a:cs typeface="Calisto MT"/>
            </a:endParaRPr>
          </a:p>
        </p:txBody>
      </p:sp>
      <p:sp>
        <p:nvSpPr>
          <p:cNvPr id="5" name="Shape 301"/>
          <p:cNvSpPr/>
          <p:nvPr/>
        </p:nvSpPr>
        <p:spPr>
          <a:xfrm>
            <a:off x="4979732" y="3823922"/>
            <a:ext cx="1723729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90"/>
                </a:solidFill>
                <a:latin typeface="Calisto MT"/>
                <a:ea typeface="Comic Sans MS"/>
                <a:cs typeface="Calisto MT"/>
                <a:sym typeface="Comic Sans MS"/>
              </a:rPr>
              <a:t>I/O operation </a:t>
            </a:r>
            <a:endParaRPr sz="1800" dirty="0">
              <a:solidFill>
                <a:srgbClr val="000090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6" name="Shape 302"/>
          <p:cNvSpPr/>
          <p:nvPr/>
        </p:nvSpPr>
        <p:spPr>
          <a:xfrm>
            <a:off x="4901696" y="3321023"/>
            <a:ext cx="457200" cy="450853"/>
          </a:xfrm>
          <a:prstGeom prst="ellipse">
            <a:avLst/>
          </a:prstGeom>
          <a:gradFill>
            <a:gsLst>
              <a:gs pos="0">
                <a:srgbClr val="FFD88D"/>
              </a:gs>
              <a:gs pos="35000">
                <a:srgbClr val="FFE3B0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D</a:t>
            </a:r>
            <a:endParaRPr sz="180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7" name="Shape 303"/>
          <p:cNvSpPr/>
          <p:nvPr/>
        </p:nvSpPr>
        <p:spPr>
          <a:xfrm>
            <a:off x="5403839" y="5547353"/>
            <a:ext cx="457200" cy="450853"/>
          </a:xfrm>
          <a:prstGeom prst="ellipse">
            <a:avLst/>
          </a:prstGeom>
          <a:gradFill>
            <a:gsLst>
              <a:gs pos="0">
                <a:srgbClr val="FFD88D"/>
              </a:gs>
              <a:gs pos="35000">
                <a:srgbClr val="FFE3B0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S</a:t>
            </a:r>
            <a:endParaRPr sz="180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8" name="Shape 304"/>
          <p:cNvSpPr/>
          <p:nvPr/>
        </p:nvSpPr>
        <p:spPr>
          <a:xfrm>
            <a:off x="8355848" y="3306580"/>
            <a:ext cx="457200" cy="450853"/>
          </a:xfrm>
          <a:prstGeom prst="ellipse">
            <a:avLst/>
          </a:prstGeom>
          <a:gradFill>
            <a:gsLst>
              <a:gs pos="0">
                <a:srgbClr val="FFD88D"/>
              </a:gs>
              <a:gs pos="35000">
                <a:srgbClr val="FFE3B0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Z</a:t>
            </a:r>
            <a:endParaRPr sz="180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9" name="Shape 305"/>
          <p:cNvSpPr/>
          <p:nvPr/>
        </p:nvSpPr>
        <p:spPr>
          <a:xfrm>
            <a:off x="7898648" y="1047055"/>
            <a:ext cx="457200" cy="450853"/>
          </a:xfrm>
          <a:prstGeom prst="ellipse">
            <a:avLst/>
          </a:prstGeom>
          <a:gradFill>
            <a:gsLst>
              <a:gs pos="0">
                <a:srgbClr val="FFD88D"/>
              </a:gs>
              <a:gs pos="35000">
                <a:srgbClr val="FFE3B0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T</a:t>
            </a:r>
            <a:endParaRPr sz="180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cxnSp>
        <p:nvCxnSpPr>
          <p:cNvPr id="10" name="Shape 306"/>
          <p:cNvCxnSpPr>
            <a:stCxn id="6" idx="0"/>
          </p:cNvCxnSpPr>
          <p:nvPr/>
        </p:nvCxnSpPr>
        <p:spPr>
          <a:xfrm>
            <a:off x="5130296" y="3321023"/>
            <a:ext cx="1805998" cy="62632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1" name="Shape 307"/>
          <p:cNvCxnSpPr>
            <a:stCxn id="12" idx="3"/>
            <a:endCxn id="6" idx="4"/>
          </p:cNvCxnSpPr>
          <p:nvPr/>
        </p:nvCxnSpPr>
        <p:spPr>
          <a:xfrm flipH="1">
            <a:off x="5130296" y="3768482"/>
            <a:ext cx="1729715" cy="3394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2" name="Shape 308"/>
          <p:cNvSpPr/>
          <p:nvPr/>
        </p:nvSpPr>
        <p:spPr>
          <a:xfrm>
            <a:off x="6793056" y="3383655"/>
            <a:ext cx="457200" cy="450853"/>
          </a:xfrm>
          <a:prstGeom prst="ellipse">
            <a:avLst/>
          </a:prstGeom>
          <a:gradFill>
            <a:gsLst>
              <a:gs pos="0">
                <a:srgbClr val="FFD88D"/>
              </a:gs>
              <a:gs pos="35000">
                <a:srgbClr val="FFE3B0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R</a:t>
            </a:r>
            <a:endParaRPr sz="180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cxnSp>
        <p:nvCxnSpPr>
          <p:cNvPr id="13" name="Shape 309"/>
          <p:cNvCxnSpPr>
            <a:stCxn id="7" idx="0"/>
            <a:endCxn id="12" idx="3"/>
          </p:cNvCxnSpPr>
          <p:nvPr/>
        </p:nvCxnSpPr>
        <p:spPr>
          <a:xfrm rot="10800000" flipH="1">
            <a:off x="5632439" y="3768353"/>
            <a:ext cx="1227600" cy="177900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4" name="Shape 310"/>
          <p:cNvCxnSpPr>
            <a:stCxn id="12" idx="5"/>
            <a:endCxn id="7" idx="6"/>
          </p:cNvCxnSpPr>
          <p:nvPr/>
        </p:nvCxnSpPr>
        <p:spPr>
          <a:xfrm flipH="1">
            <a:off x="5860901" y="3768482"/>
            <a:ext cx="1322400" cy="200430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5" name="Shape 311"/>
          <p:cNvCxnSpPr>
            <a:stCxn id="12" idx="7"/>
            <a:endCxn id="8" idx="1"/>
          </p:cNvCxnSpPr>
          <p:nvPr/>
        </p:nvCxnSpPr>
        <p:spPr>
          <a:xfrm rot="10800000" flipH="1">
            <a:off x="7183301" y="3372581"/>
            <a:ext cx="1239600" cy="7710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6" name="Shape 312"/>
          <p:cNvCxnSpPr>
            <a:stCxn id="12" idx="0"/>
            <a:endCxn id="9" idx="1"/>
          </p:cNvCxnSpPr>
          <p:nvPr/>
        </p:nvCxnSpPr>
        <p:spPr>
          <a:xfrm rot="10800000" flipH="1">
            <a:off x="7021656" y="1112955"/>
            <a:ext cx="943800" cy="227070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7" name="Shape 313"/>
          <p:cNvSpPr/>
          <p:nvPr/>
        </p:nvSpPr>
        <p:spPr>
          <a:xfrm>
            <a:off x="5212565" y="2748155"/>
            <a:ext cx="1723729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90"/>
                </a:solidFill>
                <a:latin typeface="Calisto MT"/>
                <a:ea typeface="Comic Sans MS"/>
                <a:cs typeface="Calisto MT"/>
                <a:sym typeface="Comic Sans MS"/>
              </a:rPr>
              <a:t>I/O operation  completes</a:t>
            </a:r>
            <a:endParaRPr sz="1800" dirty="0">
              <a:solidFill>
                <a:srgbClr val="000090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18" name="Shape 314"/>
          <p:cNvSpPr/>
          <p:nvPr/>
        </p:nvSpPr>
        <p:spPr>
          <a:xfrm>
            <a:off x="6239767" y="5036778"/>
            <a:ext cx="1556150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90"/>
                </a:solidFill>
                <a:latin typeface="Calisto MT"/>
                <a:ea typeface="Comic Sans MS"/>
                <a:cs typeface="Calisto MT"/>
                <a:sym typeface="Comic Sans MS"/>
              </a:rPr>
              <a:t>Process must wait for an event to </a:t>
            </a:r>
            <a:r>
              <a:rPr lang="en-US" sz="1800" dirty="0" smtClean="0">
                <a:solidFill>
                  <a:srgbClr val="000090"/>
                </a:solidFill>
                <a:latin typeface="Calisto MT"/>
                <a:ea typeface="Comic Sans MS"/>
                <a:cs typeface="Calisto MT"/>
                <a:sym typeface="Comic Sans MS"/>
              </a:rPr>
              <a:t>complete</a:t>
            </a:r>
            <a:endParaRPr sz="1800" dirty="0">
              <a:solidFill>
                <a:srgbClr val="000090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19" name="Shape 315"/>
          <p:cNvSpPr/>
          <p:nvPr/>
        </p:nvSpPr>
        <p:spPr>
          <a:xfrm>
            <a:off x="4913848" y="4367980"/>
            <a:ext cx="1556150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90"/>
                </a:solidFill>
                <a:latin typeface="Calisto MT"/>
                <a:ea typeface="Comic Sans MS"/>
                <a:cs typeface="Calisto MT"/>
                <a:sym typeface="Comic Sans MS"/>
              </a:rPr>
              <a:t>The event completes</a:t>
            </a:r>
            <a:endParaRPr sz="1800" dirty="0">
              <a:solidFill>
                <a:srgbClr val="000090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20" name="Shape 316"/>
          <p:cNvSpPr/>
          <p:nvPr/>
        </p:nvSpPr>
        <p:spPr>
          <a:xfrm>
            <a:off x="7220145" y="3489973"/>
            <a:ext cx="1723729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90"/>
                </a:solidFill>
                <a:latin typeface="Calisto MT"/>
                <a:ea typeface="Comic Sans MS"/>
                <a:cs typeface="Calisto MT"/>
                <a:sym typeface="Comic Sans MS"/>
              </a:rPr>
              <a:t>Process terminates</a:t>
            </a:r>
            <a:endParaRPr sz="1800" dirty="0">
              <a:solidFill>
                <a:srgbClr val="000090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21" name="Shape 317"/>
          <p:cNvSpPr/>
          <p:nvPr/>
        </p:nvSpPr>
        <p:spPr>
          <a:xfrm>
            <a:off x="5913726" y="1424232"/>
            <a:ext cx="1495352" cy="923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90"/>
                </a:solidFill>
                <a:latin typeface="Calisto MT"/>
                <a:ea typeface="Comic Sans MS"/>
                <a:cs typeface="Calisto MT"/>
                <a:sym typeface="Comic Sans MS"/>
              </a:rPr>
              <a:t>Process is </a:t>
            </a:r>
            <a:r>
              <a:rPr lang="en-US" sz="1800" dirty="0" smtClean="0">
                <a:solidFill>
                  <a:srgbClr val="000090"/>
                </a:solidFill>
                <a:latin typeface="Calisto MT"/>
                <a:ea typeface="Comic Sans MS"/>
                <a:cs typeface="Calisto MT"/>
                <a:sym typeface="Comic Sans MS"/>
              </a:rPr>
              <a:t>paused, e.g., using </a:t>
            </a:r>
            <a:r>
              <a:rPr lang="en-US" sz="1800" dirty="0" err="1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Ctr+Z</a:t>
            </a:r>
            <a:endParaRPr sz="1800" dirty="0">
              <a:solidFill>
                <a:srgbClr val="0000FF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cxnSp>
        <p:nvCxnSpPr>
          <p:cNvPr id="22" name="Shape 318"/>
          <p:cNvCxnSpPr>
            <a:stCxn id="12" idx="7"/>
            <a:endCxn id="9" idx="5"/>
          </p:cNvCxnSpPr>
          <p:nvPr/>
        </p:nvCxnSpPr>
        <p:spPr>
          <a:xfrm rot="10800000" flipH="1">
            <a:off x="7183301" y="1431881"/>
            <a:ext cx="1105500" cy="201780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stealth" w="lg" len="lg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23" name="Shape 319"/>
          <p:cNvSpPr/>
          <p:nvPr/>
        </p:nvSpPr>
        <p:spPr>
          <a:xfrm>
            <a:off x="7908924" y="1836675"/>
            <a:ext cx="1034950" cy="142757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90"/>
                </a:solidFill>
                <a:latin typeface="Calisto MT"/>
                <a:ea typeface="Comic Sans MS"/>
                <a:cs typeface="Calisto MT"/>
                <a:sym typeface="Comic Sans MS"/>
              </a:rPr>
              <a:t>Process is woken </a:t>
            </a:r>
            <a:r>
              <a:rPr lang="en-US" sz="1600" dirty="0" smtClean="0">
                <a:solidFill>
                  <a:srgbClr val="000090"/>
                </a:solidFill>
                <a:latin typeface="Calisto MT"/>
                <a:ea typeface="Comic Sans MS"/>
                <a:cs typeface="Calisto MT"/>
                <a:sym typeface="Comic Sans MS"/>
              </a:rPr>
              <a:t>up, </a:t>
            </a:r>
            <a:r>
              <a:rPr lang="en-US" sz="1600" dirty="0">
                <a:solidFill>
                  <a:srgbClr val="000090"/>
                </a:solidFill>
                <a:latin typeface="Calisto MT"/>
                <a:ea typeface="Comic Sans MS"/>
                <a:cs typeface="Calisto MT"/>
                <a:sym typeface="Comic Sans MS"/>
              </a:rPr>
              <a:t>e.g. using </a:t>
            </a:r>
            <a:r>
              <a:rPr lang="en-US" sz="1600" dirty="0" err="1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fg</a:t>
            </a:r>
            <a:r>
              <a:rPr lang="en-US" sz="16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  </a:t>
            </a:r>
            <a:r>
              <a:rPr lang="en-US" sz="1600" dirty="0" err="1" smtClean="0">
                <a:solidFill>
                  <a:srgbClr val="000090"/>
                </a:solidFill>
                <a:latin typeface="Calisto MT"/>
                <a:ea typeface="Comic Sans MS"/>
                <a:cs typeface="Calisto MT"/>
                <a:sym typeface="Comic Sans MS"/>
              </a:rPr>
              <a:t>cmd</a:t>
            </a:r>
            <a:endParaRPr sz="1600" dirty="0">
              <a:solidFill>
                <a:srgbClr val="000090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58375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Control Block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317672" y="1030112"/>
            <a:ext cx="6836661" cy="5286704"/>
          </a:xfrm>
        </p:spPr>
        <p:txBody>
          <a:bodyPr>
            <a:normAutofit lnSpcReduction="10000"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OS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uses a </a:t>
            </a:r>
            <a:r>
              <a:rPr lang="en-US" dirty="0">
                <a:solidFill>
                  <a:srgbClr val="008000"/>
                </a:solidFill>
                <a:latin typeface="Calisto MT"/>
                <a:ea typeface="Comic Sans MS"/>
                <a:cs typeface="Calisto MT"/>
                <a:sym typeface="Comic Sans MS"/>
              </a:rPr>
              <a:t>Process Control Block (PCB</a:t>
            </a:r>
            <a:r>
              <a:rPr lang="en-US" dirty="0" smtClean="0">
                <a:solidFill>
                  <a:srgbClr val="008000"/>
                </a:solidFill>
                <a:latin typeface="Calisto MT"/>
                <a:ea typeface="Comic Sans MS"/>
                <a:cs typeface="Calisto MT"/>
                <a:sym typeface="Comic Sans MS"/>
              </a:rPr>
              <a:t>) </a:t>
            </a:r>
            <a:r>
              <a:rPr lang="en-US" dirty="0" smtClean="0">
                <a:solidFill>
                  <a:schemeClr val="tx1"/>
                </a:solidFill>
                <a:latin typeface="Calisto MT"/>
                <a:ea typeface="Comic Sans MS"/>
                <a:cs typeface="Calisto MT"/>
                <a:sym typeface="Comic Sans MS"/>
              </a:rPr>
              <a:t>to represent each process</a:t>
            </a:r>
            <a:endParaRPr lang="en-US" dirty="0">
              <a:solidFill>
                <a:srgbClr val="008000"/>
              </a:solidFill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PCB Components:</a:t>
            </a:r>
            <a:endParaRPr lang="en-US" dirty="0">
              <a:latin typeface="Calisto MT"/>
              <a:cs typeface="Calisto MT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Process State: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the state of the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process,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e.g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., running, waiting, </a:t>
            </a:r>
            <a:r>
              <a:rPr lang="mr-IN" dirty="0" smtClean="0">
                <a:latin typeface="Calisto MT"/>
                <a:ea typeface="Comic Sans MS"/>
                <a:cs typeface="Calisto MT"/>
                <a:sym typeface="Comic Sans MS"/>
              </a:rPr>
              <a:t>…</a:t>
            </a: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Process ID: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a unique ID associated with the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process,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e.g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., 1234567</a:t>
            </a: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Program Counter: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the address of the next instruction to be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executed</a:t>
            </a: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CPU Registers: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the current values of the accumulators, stack pointers, </a:t>
            </a:r>
            <a:r>
              <a:rPr lang="en-US" dirty="0" err="1" smtClean="0">
                <a:latin typeface="Calisto MT"/>
                <a:ea typeface="Comic Sans MS"/>
                <a:cs typeface="Calisto MT"/>
                <a:sym typeface="Comic Sans MS"/>
              </a:rPr>
              <a:t>etc</a:t>
            </a:r>
            <a:r>
              <a:rPr lang="mr-IN" dirty="0" smtClean="0">
                <a:latin typeface="Calisto MT"/>
                <a:ea typeface="Comic Sans MS"/>
                <a:cs typeface="Calisto MT"/>
                <a:sym typeface="Comic Sans MS"/>
              </a:rPr>
              <a:t>…</a:t>
            </a: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CPU-Scheduling Information: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process priority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and other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info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needed for assigning the process to the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CPU</a:t>
            </a:r>
            <a:endParaRPr lang="en-US" dirty="0">
              <a:latin typeface="Calisto MT"/>
              <a:cs typeface="Calisto MT"/>
            </a:endParaRPr>
          </a:p>
        </p:txBody>
      </p:sp>
      <p:sp>
        <p:nvSpPr>
          <p:cNvPr id="4" name="Shape 326"/>
          <p:cNvSpPr/>
          <p:nvPr/>
        </p:nvSpPr>
        <p:spPr>
          <a:xfrm>
            <a:off x="7247469" y="1131707"/>
            <a:ext cx="1356152" cy="5105400"/>
          </a:xfrm>
          <a:prstGeom prst="rect">
            <a:avLst/>
          </a:prstGeom>
          <a:gradFill>
            <a:gsLst>
              <a:gs pos="0">
                <a:srgbClr val="FFD88D"/>
              </a:gs>
              <a:gs pos="35000">
                <a:srgbClr val="FFE3B0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5" name="Shape 327"/>
          <p:cNvSpPr/>
          <p:nvPr/>
        </p:nvSpPr>
        <p:spPr>
          <a:xfrm>
            <a:off x="7248806" y="4305121"/>
            <a:ext cx="1356152" cy="622300"/>
          </a:xfrm>
          <a:prstGeom prst="rect">
            <a:avLst/>
          </a:prstGeom>
          <a:gradFill>
            <a:gsLst>
              <a:gs pos="0">
                <a:srgbClr val="FFFF99"/>
              </a:gs>
              <a:gs pos="35000">
                <a:srgbClr val="FFFFAF"/>
              </a:gs>
              <a:gs pos="100000">
                <a:srgbClr val="FFFFF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Memory Limits</a:t>
            </a:r>
            <a:endParaRPr sz="18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6" name="Shape 328"/>
          <p:cNvSpPr/>
          <p:nvPr/>
        </p:nvSpPr>
        <p:spPr>
          <a:xfrm>
            <a:off x="7248806" y="4929007"/>
            <a:ext cx="1356152" cy="622300"/>
          </a:xfrm>
          <a:prstGeom prst="rect">
            <a:avLst/>
          </a:prstGeom>
          <a:gradFill>
            <a:gsLst>
              <a:gs pos="0">
                <a:srgbClr val="F9E8FE"/>
              </a:gs>
              <a:gs pos="35000">
                <a:srgbClr val="F1D2FE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Open Files</a:t>
            </a:r>
            <a:endParaRPr sz="180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7" name="Shape 329"/>
          <p:cNvSpPr/>
          <p:nvPr/>
        </p:nvSpPr>
        <p:spPr>
          <a:xfrm>
            <a:off x="7257749" y="1754007"/>
            <a:ext cx="1348618" cy="622300"/>
          </a:xfrm>
          <a:prstGeom prst="rect">
            <a:avLst/>
          </a:prstGeom>
          <a:gradFill>
            <a:gsLst>
              <a:gs pos="0">
                <a:srgbClr val="FFFF99"/>
              </a:gs>
              <a:gs pos="35000">
                <a:srgbClr val="FFFFAF"/>
              </a:gs>
              <a:gs pos="100000">
                <a:srgbClr val="FFFFF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Process ID</a:t>
            </a:r>
            <a:endParaRPr sz="180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8" name="Shape 330"/>
          <p:cNvSpPr/>
          <p:nvPr/>
        </p:nvSpPr>
        <p:spPr>
          <a:xfrm>
            <a:off x="7248806" y="1145818"/>
            <a:ext cx="1356152" cy="622300"/>
          </a:xfrm>
          <a:prstGeom prst="rect">
            <a:avLst/>
          </a:prstGeom>
          <a:gradFill>
            <a:gsLst>
              <a:gs pos="0">
                <a:srgbClr val="AFDBAC"/>
              </a:gs>
              <a:gs pos="35000">
                <a:srgbClr val="C8E6C4"/>
              </a:gs>
              <a:gs pos="100000">
                <a:srgbClr val="EBF6E8"/>
              </a:gs>
            </a:gsLst>
            <a:lin ang="16200000" scaled="0"/>
          </a:gradFill>
          <a:ln w="9525" cap="flat" cmpd="sng">
            <a:solidFill>
              <a:srgbClr val="37802A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Process State</a:t>
            </a:r>
            <a:endParaRPr sz="18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9" name="Shape 331"/>
          <p:cNvSpPr/>
          <p:nvPr/>
        </p:nvSpPr>
        <p:spPr>
          <a:xfrm>
            <a:off x="7248806" y="2389007"/>
            <a:ext cx="1356152" cy="622300"/>
          </a:xfrm>
          <a:prstGeom prst="rect">
            <a:avLst/>
          </a:prstGeom>
          <a:gradFill>
            <a:gsLst>
              <a:gs pos="0">
                <a:srgbClr val="C7F4FD"/>
              </a:gs>
              <a:gs pos="35000">
                <a:srgbClr val="ECFCFE"/>
              </a:gs>
              <a:gs pos="100000">
                <a:srgbClr val="FFFFFF"/>
              </a:gs>
            </a:gsLst>
            <a:lin ang="16200000" scaled="0"/>
          </a:gradFill>
          <a:ln w="9525" cap="flat" cmpd="sng">
            <a:solidFill>
              <a:srgbClr val="DDC5A4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Program Counter</a:t>
            </a:r>
            <a:endParaRPr sz="18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10" name="Shape 332"/>
          <p:cNvSpPr/>
          <p:nvPr/>
        </p:nvSpPr>
        <p:spPr>
          <a:xfrm flipH="1">
            <a:off x="7535333" y="5621862"/>
            <a:ext cx="856620" cy="57059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…</a:t>
            </a:r>
            <a:endParaRPr sz="32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11" name="Shape 333"/>
          <p:cNvSpPr/>
          <p:nvPr/>
        </p:nvSpPr>
        <p:spPr>
          <a:xfrm>
            <a:off x="7248806" y="3670296"/>
            <a:ext cx="1356152" cy="622300"/>
          </a:xfrm>
          <a:prstGeom prst="rect">
            <a:avLst/>
          </a:prstGeom>
          <a:gradFill>
            <a:gsLst>
              <a:gs pos="0">
                <a:srgbClr val="FFB9B9"/>
              </a:gs>
              <a:gs pos="35000">
                <a:srgbClr val="FFEBEB"/>
              </a:gs>
              <a:gs pos="100000">
                <a:srgbClr val="FFFFF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Scheduling </a:t>
            </a:r>
            <a:r>
              <a:rPr lang="en-US" sz="1800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Info</a:t>
            </a:r>
            <a:endParaRPr sz="18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12" name="Shape 334"/>
          <p:cNvSpPr/>
          <p:nvPr/>
        </p:nvSpPr>
        <p:spPr>
          <a:xfrm>
            <a:off x="7247469" y="3043057"/>
            <a:ext cx="1356152" cy="622300"/>
          </a:xfrm>
          <a:prstGeom prst="rect">
            <a:avLst/>
          </a:prstGeom>
          <a:gradFill>
            <a:gsLst>
              <a:gs pos="0">
                <a:srgbClr val="FFD88D"/>
              </a:gs>
              <a:gs pos="35000">
                <a:srgbClr val="FFE3B0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Registers</a:t>
            </a:r>
            <a:endParaRPr sz="180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824804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Control Block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317672" y="1030112"/>
            <a:ext cx="6836661" cy="5286704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OS uses a </a:t>
            </a:r>
            <a:r>
              <a:rPr lang="en-US" dirty="0" smtClean="0">
                <a:solidFill>
                  <a:srgbClr val="008000"/>
                </a:solidFill>
                <a:latin typeface="Calisto MT"/>
                <a:ea typeface="Comic Sans MS"/>
                <a:cs typeface="Calisto MT"/>
                <a:sym typeface="Comic Sans MS"/>
              </a:rPr>
              <a:t>Process Control Block (PCB) </a:t>
            </a:r>
            <a:r>
              <a:rPr lang="en-US" dirty="0" smtClean="0">
                <a:solidFill>
                  <a:schemeClr val="tx1"/>
                </a:solidFill>
                <a:latin typeface="Calisto MT"/>
                <a:ea typeface="Comic Sans MS"/>
                <a:cs typeface="Calisto MT"/>
                <a:sym typeface="Comic Sans MS"/>
              </a:rPr>
              <a:t>to represent each process</a:t>
            </a:r>
            <a:endParaRPr lang="en-US" dirty="0" smtClean="0">
              <a:latin typeface="Calisto MT"/>
              <a:cs typeface="Calisto MT"/>
            </a:endParaRPr>
          </a:p>
          <a:p>
            <a:pPr marL="674548" lvl="1" indent="-234896">
              <a:spcBef>
                <a:spcPts val="80"/>
              </a:spcBef>
              <a:buClr>
                <a:schemeClr val="tx1"/>
              </a:buClr>
              <a:buSzPts val="400"/>
            </a:pPr>
            <a:endParaRPr lang="en-US" sz="400" dirty="0" smtClean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Memory Management Information:</a:t>
            </a:r>
            <a:r>
              <a:rPr lang="en-US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info</a:t>
            </a:r>
            <a:r>
              <a:rPr lang="en-US" dirty="0" smtClean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about</a:t>
            </a: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memory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allocated to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the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process</a:t>
            </a: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Accounting Information: </a:t>
            </a:r>
            <a:r>
              <a:rPr lang="en-US" dirty="0">
                <a:solidFill>
                  <a:schemeClr val="dk1"/>
                </a:solidFill>
                <a:latin typeface="Calisto MT"/>
                <a:ea typeface="Comic Sans MS"/>
                <a:cs typeface="Calisto MT"/>
              </a:rPr>
              <a:t>CPU used, clock time elapsed since </a:t>
            </a:r>
            <a:r>
              <a:rPr lang="en-US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</a:rPr>
              <a:t>start</a:t>
            </a:r>
            <a:r>
              <a:rPr lang="en-US" dirty="0">
                <a:solidFill>
                  <a:schemeClr val="dk1"/>
                </a:solidFill>
                <a:latin typeface="Calisto MT"/>
                <a:ea typeface="Comic Sans MS"/>
                <a:cs typeface="Calisto MT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</a:rPr>
              <a:t>(</a:t>
            </a:r>
            <a:r>
              <a:rPr lang="en-US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e.g</a:t>
            </a:r>
            <a:r>
              <a:rPr lang="en-US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., how long the process was </a:t>
            </a:r>
            <a:r>
              <a:rPr lang="en-US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running), </a:t>
            </a:r>
            <a:r>
              <a:rPr lang="en-US" dirty="0">
                <a:solidFill>
                  <a:schemeClr val="dk1"/>
                </a:solidFill>
                <a:latin typeface="Calisto MT"/>
                <a:ea typeface="Comic Sans MS"/>
                <a:cs typeface="Calisto MT"/>
              </a:rPr>
              <a:t>time limits, </a:t>
            </a:r>
            <a:r>
              <a:rPr lang="mr-IN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</a:rPr>
              <a:t>…</a:t>
            </a:r>
            <a:endParaRPr lang="en-US" sz="400" dirty="0">
              <a:solidFill>
                <a:srgbClr val="3333FF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I/O Status Information: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list of I/O devices used by the process, list of open files, </a:t>
            </a:r>
            <a:r>
              <a:rPr lang="en-US" dirty="0" err="1" smtClean="0">
                <a:latin typeface="Calisto MT"/>
                <a:ea typeface="Comic Sans MS"/>
                <a:cs typeface="Calisto MT"/>
                <a:sym typeface="Comic Sans MS"/>
              </a:rPr>
              <a:t>etc</a:t>
            </a:r>
            <a:r>
              <a:rPr lang="mr-IN" dirty="0" smtClean="0">
                <a:latin typeface="Calisto MT"/>
                <a:ea typeface="Comic Sans MS"/>
                <a:cs typeface="Calisto MT"/>
                <a:sym typeface="Comic Sans MS"/>
              </a:rPr>
              <a:t>…</a:t>
            </a:r>
            <a:endParaRPr lang="en-US" dirty="0">
              <a:latin typeface="Calisto MT"/>
              <a:cs typeface="Calisto MT"/>
            </a:endParaRPr>
          </a:p>
          <a:p>
            <a:pPr marL="674548" lvl="1" indent="-234896">
              <a:spcBef>
                <a:spcPts val="80"/>
              </a:spcBef>
              <a:buClr>
                <a:srgbClr val="000000"/>
              </a:buClr>
              <a:buSzPts val="400"/>
              <a:buNone/>
            </a:pPr>
            <a:endParaRPr lang="en-US" sz="40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" name="Shape 326"/>
          <p:cNvSpPr/>
          <p:nvPr/>
        </p:nvSpPr>
        <p:spPr>
          <a:xfrm>
            <a:off x="7247469" y="1131707"/>
            <a:ext cx="1356152" cy="5105400"/>
          </a:xfrm>
          <a:prstGeom prst="rect">
            <a:avLst/>
          </a:prstGeom>
          <a:gradFill>
            <a:gsLst>
              <a:gs pos="0">
                <a:srgbClr val="FFD88D"/>
              </a:gs>
              <a:gs pos="35000">
                <a:srgbClr val="FFE3B0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5" name="Shape 327"/>
          <p:cNvSpPr/>
          <p:nvPr/>
        </p:nvSpPr>
        <p:spPr>
          <a:xfrm>
            <a:off x="7248806" y="4305121"/>
            <a:ext cx="1356152" cy="622300"/>
          </a:xfrm>
          <a:prstGeom prst="rect">
            <a:avLst/>
          </a:prstGeom>
          <a:gradFill>
            <a:gsLst>
              <a:gs pos="0">
                <a:srgbClr val="FFFF99"/>
              </a:gs>
              <a:gs pos="35000">
                <a:srgbClr val="FFFFAF"/>
              </a:gs>
              <a:gs pos="100000">
                <a:srgbClr val="FFFFF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Memory Limits</a:t>
            </a:r>
            <a:endParaRPr sz="18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6" name="Shape 328"/>
          <p:cNvSpPr/>
          <p:nvPr/>
        </p:nvSpPr>
        <p:spPr>
          <a:xfrm>
            <a:off x="7248806" y="4929007"/>
            <a:ext cx="1356152" cy="622300"/>
          </a:xfrm>
          <a:prstGeom prst="rect">
            <a:avLst/>
          </a:prstGeom>
          <a:gradFill>
            <a:gsLst>
              <a:gs pos="0">
                <a:srgbClr val="F9E8FE"/>
              </a:gs>
              <a:gs pos="35000">
                <a:srgbClr val="F1D2FE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Open Files</a:t>
            </a:r>
            <a:endParaRPr sz="180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7" name="Shape 329"/>
          <p:cNvSpPr/>
          <p:nvPr/>
        </p:nvSpPr>
        <p:spPr>
          <a:xfrm>
            <a:off x="7257749" y="1754007"/>
            <a:ext cx="1348618" cy="622300"/>
          </a:xfrm>
          <a:prstGeom prst="rect">
            <a:avLst/>
          </a:prstGeom>
          <a:gradFill>
            <a:gsLst>
              <a:gs pos="0">
                <a:srgbClr val="FFFF99"/>
              </a:gs>
              <a:gs pos="35000">
                <a:srgbClr val="FFFFAF"/>
              </a:gs>
              <a:gs pos="100000">
                <a:srgbClr val="FFFFF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Process ID</a:t>
            </a:r>
            <a:endParaRPr sz="180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8" name="Shape 330"/>
          <p:cNvSpPr/>
          <p:nvPr/>
        </p:nvSpPr>
        <p:spPr>
          <a:xfrm>
            <a:off x="7248806" y="1145818"/>
            <a:ext cx="1356152" cy="622300"/>
          </a:xfrm>
          <a:prstGeom prst="rect">
            <a:avLst/>
          </a:prstGeom>
          <a:gradFill>
            <a:gsLst>
              <a:gs pos="0">
                <a:srgbClr val="AFDBAC"/>
              </a:gs>
              <a:gs pos="35000">
                <a:srgbClr val="C8E6C4"/>
              </a:gs>
              <a:gs pos="100000">
                <a:srgbClr val="EBF6E8"/>
              </a:gs>
            </a:gsLst>
            <a:lin ang="16200000" scaled="0"/>
          </a:gradFill>
          <a:ln w="9525" cap="flat" cmpd="sng">
            <a:solidFill>
              <a:srgbClr val="37802A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Process State</a:t>
            </a:r>
            <a:endParaRPr sz="18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9" name="Shape 331"/>
          <p:cNvSpPr/>
          <p:nvPr/>
        </p:nvSpPr>
        <p:spPr>
          <a:xfrm>
            <a:off x="7248806" y="2389007"/>
            <a:ext cx="1356152" cy="622300"/>
          </a:xfrm>
          <a:prstGeom prst="rect">
            <a:avLst/>
          </a:prstGeom>
          <a:gradFill>
            <a:gsLst>
              <a:gs pos="0">
                <a:srgbClr val="C7F4FD"/>
              </a:gs>
              <a:gs pos="35000">
                <a:srgbClr val="ECFCFE"/>
              </a:gs>
              <a:gs pos="100000">
                <a:srgbClr val="FFFFFF"/>
              </a:gs>
            </a:gsLst>
            <a:lin ang="16200000" scaled="0"/>
          </a:gradFill>
          <a:ln w="9525" cap="flat" cmpd="sng">
            <a:solidFill>
              <a:srgbClr val="DDC5A4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Program Counter</a:t>
            </a:r>
            <a:endParaRPr sz="18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10" name="Shape 332"/>
          <p:cNvSpPr/>
          <p:nvPr/>
        </p:nvSpPr>
        <p:spPr>
          <a:xfrm flipH="1">
            <a:off x="7535333" y="5621862"/>
            <a:ext cx="856620" cy="57059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…</a:t>
            </a:r>
            <a:endParaRPr sz="32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11" name="Shape 333"/>
          <p:cNvSpPr/>
          <p:nvPr/>
        </p:nvSpPr>
        <p:spPr>
          <a:xfrm>
            <a:off x="7248806" y="3670296"/>
            <a:ext cx="1356152" cy="622300"/>
          </a:xfrm>
          <a:prstGeom prst="rect">
            <a:avLst/>
          </a:prstGeom>
          <a:gradFill>
            <a:gsLst>
              <a:gs pos="0">
                <a:srgbClr val="FFB9B9"/>
              </a:gs>
              <a:gs pos="35000">
                <a:srgbClr val="FFEBEB"/>
              </a:gs>
              <a:gs pos="100000">
                <a:srgbClr val="FFFFF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Scheduling </a:t>
            </a:r>
            <a:r>
              <a:rPr lang="en-US" sz="1800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Info</a:t>
            </a:r>
            <a:endParaRPr sz="18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12" name="Shape 334"/>
          <p:cNvSpPr/>
          <p:nvPr/>
        </p:nvSpPr>
        <p:spPr>
          <a:xfrm>
            <a:off x="7247469" y="3043057"/>
            <a:ext cx="1356152" cy="622300"/>
          </a:xfrm>
          <a:prstGeom prst="rect">
            <a:avLst/>
          </a:prstGeom>
          <a:gradFill>
            <a:gsLst>
              <a:gs pos="0">
                <a:srgbClr val="FFD88D"/>
              </a:gs>
              <a:gs pos="35000">
                <a:srgbClr val="FFE3B0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Registers</a:t>
            </a:r>
            <a:endParaRPr sz="180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430000" y="67027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333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  <a:cs typeface="Calisto MT"/>
              </a:rPr>
              <a:t>Process Representation in Linux</a:t>
            </a:r>
            <a:endParaRPr lang="en-US" dirty="0">
              <a:cs typeface="Calisto M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375303"/>
            <a:ext cx="8229600" cy="45307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ea typeface="Comic Sans MS"/>
                <a:cs typeface="Calisto MT"/>
                <a:sym typeface="Comic Sans MS"/>
              </a:rPr>
              <a:t>In </a:t>
            </a:r>
            <a:r>
              <a:rPr lang="en-US" dirty="0">
                <a:ea typeface="Comic Sans MS"/>
                <a:cs typeface="Calisto MT"/>
                <a:sym typeface="Comic Sans MS"/>
              </a:rPr>
              <a:t>Linux OS, </a:t>
            </a:r>
            <a:r>
              <a:rPr lang="en-US" dirty="0" smtClean="0">
                <a:ea typeface="Comic Sans MS"/>
                <a:cs typeface="Calisto MT"/>
                <a:sym typeface="Comic Sans MS"/>
              </a:rPr>
              <a:t>C structure </a:t>
            </a:r>
            <a:r>
              <a:rPr lang="en-US" dirty="0">
                <a:solidFill>
                  <a:schemeClr val="hlink"/>
                </a:solidFill>
                <a:ea typeface="Comic Sans MS"/>
                <a:cs typeface="Calisto MT"/>
                <a:sym typeface="Comic Sans MS"/>
                <a:hlinkClick r:id="rId3"/>
              </a:rPr>
              <a:t>task_struct</a:t>
            </a:r>
            <a:r>
              <a:rPr lang="en-US" dirty="0">
                <a:solidFill>
                  <a:schemeClr val="hlink"/>
                </a:solidFill>
                <a:ea typeface="Comic Sans MS"/>
                <a:cs typeface="Calisto MT"/>
                <a:sym typeface="Comic Sans MS"/>
              </a:rPr>
              <a:t> </a:t>
            </a:r>
            <a:r>
              <a:rPr lang="en-US" dirty="0" smtClean="0">
                <a:solidFill>
                  <a:srgbClr val="000000"/>
                </a:solidFill>
                <a:ea typeface="Comic Sans MS"/>
                <a:cs typeface="Calisto MT"/>
                <a:sym typeface="Comic Sans MS"/>
              </a:rPr>
              <a:t>in </a:t>
            </a:r>
            <a:r>
              <a:rPr lang="en-US" dirty="0">
                <a:solidFill>
                  <a:srgbClr val="000000"/>
                </a:solidFill>
              </a:rPr>
              <a:t>&lt;</a:t>
            </a:r>
            <a:r>
              <a:rPr lang="en-US" dirty="0" err="1">
                <a:solidFill>
                  <a:srgbClr val="000000"/>
                </a:solidFill>
              </a:rPr>
              <a:t>linux</a:t>
            </a:r>
            <a:r>
              <a:rPr lang="en-US" dirty="0">
                <a:solidFill>
                  <a:srgbClr val="000000"/>
                </a:solidFill>
              </a:rPr>
              <a:t>/</a:t>
            </a:r>
            <a:r>
              <a:rPr lang="en-US" dirty="0" err="1">
                <a:solidFill>
                  <a:srgbClr val="000000"/>
                </a:solidFill>
              </a:rPr>
              <a:t>sched.h</a:t>
            </a:r>
            <a:r>
              <a:rPr lang="en-US" dirty="0">
                <a:solidFill>
                  <a:srgbClr val="000000"/>
                </a:solidFill>
              </a:rPr>
              <a:t>&gt; </a:t>
            </a:r>
            <a:r>
              <a:rPr lang="en-US" dirty="0" smtClean="0">
                <a:ea typeface="Comic Sans MS"/>
                <a:cs typeface="Calisto MT"/>
                <a:sym typeface="Comic Sans MS"/>
              </a:rPr>
              <a:t>is </a:t>
            </a:r>
            <a:r>
              <a:rPr lang="en-US" dirty="0">
                <a:ea typeface="Comic Sans MS"/>
                <a:cs typeface="Calisto MT"/>
                <a:sym typeface="Comic Sans MS"/>
              </a:rPr>
              <a:t>used to represent </a:t>
            </a:r>
            <a:r>
              <a:rPr lang="en-US" dirty="0" smtClean="0">
                <a:ea typeface="Comic Sans MS"/>
                <a:cs typeface="Calisto MT"/>
                <a:sym typeface="Comic Sans MS"/>
              </a:rPr>
              <a:t>PCB</a:t>
            </a:r>
            <a:endParaRPr lang="en-US" dirty="0">
              <a:ea typeface="MS PGothic" charset="0"/>
              <a:cs typeface="Calisto MT"/>
              <a:sym typeface="Comic Sans MS"/>
            </a:endParaRPr>
          </a:p>
          <a:p>
            <a:pPr marL="236538" lvl="1" indent="0">
              <a:buNone/>
            </a:pPr>
            <a:endParaRPr lang="en-US" sz="2000" dirty="0" smtClean="0">
              <a:ea typeface="MS PGothic" charset="0"/>
              <a:cs typeface="Calisto MT"/>
            </a:endParaRPr>
          </a:p>
          <a:p>
            <a:pPr marL="236538" lvl="1" indent="0">
              <a:buNone/>
            </a:pPr>
            <a:r>
              <a:rPr lang="en-US" sz="2000" dirty="0" err="1" smtClean="0">
                <a:ea typeface="MS PGothic" charset="0"/>
                <a:cs typeface="Calisto MT"/>
              </a:rPr>
              <a:t>pid</a:t>
            </a:r>
            <a:r>
              <a:rPr lang="en-US" sz="2000" dirty="0" smtClean="0">
                <a:ea typeface="MS PGothic" charset="0"/>
                <a:cs typeface="Calisto MT"/>
              </a:rPr>
              <a:t> </a:t>
            </a:r>
            <a:r>
              <a:rPr lang="en-US" sz="2000" dirty="0" err="1" smtClean="0">
                <a:ea typeface="MS PGothic" charset="0"/>
                <a:cs typeface="Calisto MT"/>
              </a:rPr>
              <a:t>t_pid</a:t>
            </a:r>
            <a:r>
              <a:rPr lang="en-US" sz="2000" dirty="0" smtClean="0">
                <a:ea typeface="MS PGothic" charset="0"/>
                <a:cs typeface="Calisto MT"/>
              </a:rPr>
              <a:t>; /* process identifier */ </a:t>
            </a:r>
            <a:br>
              <a:rPr lang="en-US" sz="2000" dirty="0" smtClean="0">
                <a:ea typeface="MS PGothic" charset="0"/>
                <a:cs typeface="Calisto MT"/>
              </a:rPr>
            </a:br>
            <a:r>
              <a:rPr lang="en-US" sz="2000" dirty="0" smtClean="0">
                <a:ea typeface="MS PGothic" charset="0"/>
                <a:cs typeface="Calisto MT"/>
              </a:rPr>
              <a:t>long state; /* state of the process */ </a:t>
            </a:r>
            <a:br>
              <a:rPr lang="en-US" sz="2000" dirty="0" smtClean="0">
                <a:ea typeface="MS PGothic" charset="0"/>
                <a:cs typeface="Calisto MT"/>
              </a:rPr>
            </a:br>
            <a:r>
              <a:rPr lang="en-US" sz="2000" dirty="0" smtClean="0">
                <a:ea typeface="MS PGothic" charset="0"/>
                <a:cs typeface="Calisto MT"/>
              </a:rPr>
              <a:t>unsigned </a:t>
            </a:r>
            <a:r>
              <a:rPr lang="en-US" sz="2000" dirty="0" err="1" smtClean="0">
                <a:ea typeface="MS PGothic" charset="0"/>
                <a:cs typeface="Calisto MT"/>
              </a:rPr>
              <a:t>int</a:t>
            </a:r>
            <a:r>
              <a:rPr lang="en-US" sz="2000" dirty="0" smtClean="0">
                <a:ea typeface="MS PGothic" charset="0"/>
                <a:cs typeface="Calisto MT"/>
              </a:rPr>
              <a:t> </a:t>
            </a:r>
            <a:r>
              <a:rPr lang="en-US" sz="2000" dirty="0" err="1" smtClean="0">
                <a:ea typeface="MS PGothic" charset="0"/>
                <a:cs typeface="Calisto MT"/>
              </a:rPr>
              <a:t>time_slice</a:t>
            </a:r>
            <a:r>
              <a:rPr lang="en-US" sz="2000" dirty="0" smtClean="0">
                <a:ea typeface="MS PGothic" charset="0"/>
                <a:cs typeface="Calisto MT"/>
              </a:rPr>
              <a:t> /* scheduling information */ </a:t>
            </a:r>
            <a:br>
              <a:rPr lang="en-US" sz="2000" dirty="0" smtClean="0">
                <a:ea typeface="MS PGothic" charset="0"/>
                <a:cs typeface="Calisto MT"/>
              </a:rPr>
            </a:br>
            <a:r>
              <a:rPr lang="en-US" sz="2000" dirty="0" err="1" smtClean="0">
                <a:ea typeface="MS PGothic" charset="0"/>
                <a:cs typeface="Calisto MT"/>
              </a:rPr>
              <a:t>struct</a:t>
            </a:r>
            <a:r>
              <a:rPr lang="en-US" sz="2000" dirty="0" smtClean="0">
                <a:ea typeface="MS PGothic" charset="0"/>
                <a:cs typeface="Calisto MT"/>
              </a:rPr>
              <a:t> </a:t>
            </a:r>
            <a:r>
              <a:rPr lang="en-US" sz="2000" dirty="0" err="1" smtClean="0">
                <a:ea typeface="MS PGothic" charset="0"/>
                <a:cs typeface="Calisto MT"/>
              </a:rPr>
              <a:t>task_struct</a:t>
            </a:r>
            <a:r>
              <a:rPr lang="en-US" sz="2000" dirty="0" smtClean="0">
                <a:ea typeface="MS PGothic" charset="0"/>
                <a:cs typeface="Calisto MT"/>
              </a:rPr>
              <a:t> *parent; /* this process</a:t>
            </a:r>
            <a:r>
              <a:rPr lang="ja-JP" altLang="en-US" sz="2000" dirty="0" smtClean="0">
                <a:ea typeface="MS PGothic" charset="0"/>
                <a:cs typeface="Calisto MT"/>
              </a:rPr>
              <a:t>’</a:t>
            </a:r>
            <a:r>
              <a:rPr lang="en-US" altLang="ja-JP" sz="2000" dirty="0" smtClean="0">
                <a:ea typeface="MS PGothic" charset="0"/>
                <a:cs typeface="Calisto MT"/>
              </a:rPr>
              <a:t>s parent */ </a:t>
            </a:r>
            <a:br>
              <a:rPr lang="en-US" altLang="ja-JP" sz="2000" dirty="0" smtClean="0">
                <a:ea typeface="MS PGothic" charset="0"/>
                <a:cs typeface="Calisto MT"/>
              </a:rPr>
            </a:br>
            <a:r>
              <a:rPr lang="en-US" altLang="ja-JP" sz="2000" dirty="0" err="1" smtClean="0">
                <a:ea typeface="MS PGothic" charset="0"/>
                <a:cs typeface="Calisto MT"/>
              </a:rPr>
              <a:t>struct</a:t>
            </a:r>
            <a:r>
              <a:rPr lang="en-US" altLang="ja-JP" sz="2000" dirty="0" smtClean="0">
                <a:ea typeface="MS PGothic" charset="0"/>
                <a:cs typeface="Calisto MT"/>
              </a:rPr>
              <a:t> </a:t>
            </a:r>
            <a:r>
              <a:rPr lang="en-US" altLang="ja-JP" sz="2000" dirty="0" err="1" smtClean="0">
                <a:ea typeface="MS PGothic" charset="0"/>
                <a:cs typeface="Calisto MT"/>
              </a:rPr>
              <a:t>list_head</a:t>
            </a:r>
            <a:r>
              <a:rPr lang="en-US" altLang="ja-JP" sz="2000" dirty="0" smtClean="0">
                <a:ea typeface="MS PGothic" charset="0"/>
                <a:cs typeface="Calisto MT"/>
              </a:rPr>
              <a:t> children; /* this process</a:t>
            </a:r>
            <a:r>
              <a:rPr lang="ja-JP" altLang="en-US" sz="2000" dirty="0" smtClean="0">
                <a:ea typeface="MS PGothic" charset="0"/>
                <a:cs typeface="Calisto MT"/>
              </a:rPr>
              <a:t>’</a:t>
            </a:r>
            <a:r>
              <a:rPr lang="en-US" altLang="ja-JP" sz="2000" dirty="0" smtClean="0">
                <a:ea typeface="MS PGothic" charset="0"/>
                <a:cs typeface="Calisto MT"/>
              </a:rPr>
              <a:t>s children */ </a:t>
            </a:r>
            <a:br>
              <a:rPr lang="en-US" altLang="ja-JP" sz="2000" dirty="0" smtClean="0">
                <a:ea typeface="MS PGothic" charset="0"/>
                <a:cs typeface="Calisto MT"/>
              </a:rPr>
            </a:br>
            <a:r>
              <a:rPr lang="en-US" altLang="ja-JP" sz="2000" dirty="0" err="1" smtClean="0">
                <a:ea typeface="MS PGothic" charset="0"/>
                <a:cs typeface="Calisto MT"/>
              </a:rPr>
              <a:t>struct</a:t>
            </a:r>
            <a:r>
              <a:rPr lang="en-US" altLang="ja-JP" sz="2000" dirty="0" smtClean="0">
                <a:ea typeface="MS PGothic" charset="0"/>
                <a:cs typeface="Calisto MT"/>
              </a:rPr>
              <a:t> </a:t>
            </a:r>
            <a:r>
              <a:rPr lang="en-US" altLang="ja-JP" sz="2000" dirty="0" err="1" smtClean="0">
                <a:ea typeface="MS PGothic" charset="0"/>
                <a:cs typeface="Calisto MT"/>
              </a:rPr>
              <a:t>files_struct</a:t>
            </a:r>
            <a:r>
              <a:rPr lang="en-US" altLang="ja-JP" sz="2000" dirty="0" smtClean="0">
                <a:ea typeface="MS PGothic" charset="0"/>
                <a:cs typeface="Calisto MT"/>
              </a:rPr>
              <a:t> *files; /* list of open files */ </a:t>
            </a:r>
            <a:br>
              <a:rPr lang="en-US" altLang="ja-JP" sz="2000" dirty="0" smtClean="0">
                <a:ea typeface="MS PGothic" charset="0"/>
                <a:cs typeface="Calisto MT"/>
              </a:rPr>
            </a:br>
            <a:r>
              <a:rPr lang="en-US" altLang="ja-JP" sz="2000" dirty="0" err="1" smtClean="0">
                <a:ea typeface="MS PGothic" charset="0"/>
                <a:cs typeface="Calisto MT"/>
              </a:rPr>
              <a:t>struct</a:t>
            </a:r>
            <a:r>
              <a:rPr lang="en-US" altLang="ja-JP" sz="2000" dirty="0" smtClean="0">
                <a:ea typeface="MS PGothic" charset="0"/>
                <a:cs typeface="Calisto MT"/>
              </a:rPr>
              <a:t> </a:t>
            </a:r>
            <a:r>
              <a:rPr lang="en-US" altLang="ja-JP" sz="2000" dirty="0" err="1" smtClean="0">
                <a:ea typeface="MS PGothic" charset="0"/>
                <a:cs typeface="Calisto MT"/>
              </a:rPr>
              <a:t>mm_struct</a:t>
            </a:r>
            <a:r>
              <a:rPr lang="en-US" altLang="ja-JP" sz="2000" dirty="0" smtClean="0">
                <a:ea typeface="MS PGothic" charset="0"/>
                <a:cs typeface="Calisto MT"/>
              </a:rPr>
              <a:t> *mm; /* process address space (</a:t>
            </a:r>
            <a:r>
              <a:rPr lang="en-US" sz="2000" dirty="0" smtClean="0">
                <a:ea typeface="Comic Sans MS"/>
                <a:cs typeface="Calisto MT"/>
                <a:sym typeface="Comic Sans MS"/>
              </a:rPr>
              <a:t>memory info) */</a:t>
            </a:r>
          </a:p>
          <a:p>
            <a:pPr marL="236538" lvl="1" indent="0">
              <a:buNone/>
            </a:pPr>
            <a:r>
              <a:rPr lang="en-US" altLang="ja-JP" sz="2000" dirty="0" smtClean="0">
                <a:ea typeface="MS PGothic" charset="0"/>
                <a:cs typeface="Calisto MT"/>
              </a:rPr>
              <a:t>                                      </a:t>
            </a:r>
            <a:endParaRPr lang="en-US" sz="1800" dirty="0">
              <a:ea typeface="MS PGothic" charset="0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1181607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PCB Usage</a:t>
            </a:r>
            <a:endParaRPr lang="en-US" dirty="0"/>
          </a:p>
        </p:txBody>
      </p:sp>
      <p:pic>
        <p:nvPicPr>
          <p:cNvPr id="4" name="Shape 3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3503" y="1030112"/>
            <a:ext cx="8396994" cy="520982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890667" y="6239934"/>
            <a:ext cx="5362666" cy="3539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009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700" b="1" i="1" dirty="0" smtClean="0"/>
              <a:t>CPU switch </a:t>
            </a:r>
            <a:r>
              <a:rPr lang="en-US" sz="1700" b="1" i="1" dirty="0" smtClean="0"/>
              <a:t>between process P</a:t>
            </a:r>
            <a:r>
              <a:rPr lang="en-US" sz="1700" b="1" i="1" baseline="-25000" dirty="0" smtClean="0"/>
              <a:t>0</a:t>
            </a:r>
            <a:r>
              <a:rPr lang="en-US" sz="1700" b="1" i="1" dirty="0" smtClean="0"/>
              <a:t> and process P</a:t>
            </a:r>
            <a:r>
              <a:rPr lang="en-US" sz="1700" b="1" i="1" baseline="-25000" dirty="0" smtClean="0"/>
              <a:t>1</a:t>
            </a:r>
            <a:endParaRPr lang="en-US" sz="1700" b="1" i="1" baseline="-25000" dirty="0"/>
          </a:p>
        </p:txBody>
      </p:sp>
    </p:spTree>
    <p:extLst>
      <p:ext uri="{BB962C8B-B14F-4D97-AF65-F5344CB8AC3E}">
        <p14:creationId xmlns:p14="http://schemas.microsoft.com/office/powerpoint/2010/main" val="3680005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962381"/>
            <a:ext cx="7345362" cy="1154289"/>
          </a:xfrm>
        </p:spPr>
        <p:txBody>
          <a:bodyPr/>
          <a:lstStyle/>
          <a:p>
            <a:r>
              <a:rPr lang="en-US" dirty="0" smtClean="0"/>
              <a:t>Process Scheduling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89" y="2356097"/>
            <a:ext cx="8410222" cy="418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63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ea typeface="Comic Sans MS"/>
                <a:cs typeface="Calisto MT"/>
                <a:sym typeface="Comic Sans MS"/>
              </a:rPr>
              <a:t>Process </a:t>
            </a:r>
            <a:r>
              <a:rPr lang="en-US" sz="3200" dirty="0" smtClean="0">
                <a:ea typeface="Comic Sans MS"/>
                <a:cs typeface="Calisto MT"/>
                <a:sym typeface="Comic Sans MS"/>
              </a:rPr>
              <a:t>Scheduling</a:t>
            </a:r>
            <a:r>
              <a:rPr lang="en-US" sz="3200" dirty="0">
                <a:ea typeface="Comic Sans MS"/>
                <a:cs typeface="Calisto MT"/>
                <a:sym typeface="Comic Sans MS"/>
              </a:rPr>
              <a:t> </a:t>
            </a:r>
            <a:r>
              <a:rPr lang="en-US" sz="3200" dirty="0" smtClean="0">
                <a:ea typeface="Comic Sans MS"/>
                <a:cs typeface="Calisto MT"/>
                <a:sym typeface="Comic Sans MS"/>
              </a:rPr>
              <a:t>-The </a:t>
            </a:r>
            <a:r>
              <a:rPr lang="en-US" sz="3200" dirty="0">
                <a:ea typeface="Comic Sans MS"/>
                <a:cs typeface="Calisto MT"/>
                <a:sym typeface="Comic Sans MS"/>
              </a:rPr>
              <a:t>Queuing Mechanism</a:t>
            </a:r>
            <a:endParaRPr lang="en-US" sz="3200" dirty="0">
              <a:cs typeface="Calisto M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600" dirty="0">
                <a:latin typeface="Calisto MT"/>
                <a:ea typeface="Comic Sans MS"/>
                <a:cs typeface="Calisto MT"/>
                <a:sym typeface="Comic Sans MS"/>
              </a:rPr>
              <a:t>Objective of </a:t>
            </a:r>
            <a:r>
              <a:rPr lang="en-US" sz="2600" dirty="0" smtClean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multiprogramming</a:t>
            </a:r>
            <a:endParaRPr lang="en-US" sz="26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lvl="1"/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Have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some process running at all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times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to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maximize CPU </a:t>
            </a:r>
            <a:r>
              <a:rPr lang="en-US" dirty="0" smtClean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utilization</a:t>
            </a:r>
          </a:p>
          <a:p>
            <a:pPr>
              <a:buClr>
                <a:schemeClr val="tx1"/>
              </a:buClr>
            </a:pPr>
            <a:r>
              <a:rPr lang="en-US" sz="2600" dirty="0">
                <a:ea typeface="Comic Sans MS"/>
                <a:cs typeface="Calisto MT"/>
                <a:sym typeface="Comic Sans MS"/>
              </a:rPr>
              <a:t>Objective of </a:t>
            </a:r>
            <a:r>
              <a:rPr lang="en-US" sz="2600" dirty="0">
                <a:solidFill>
                  <a:srgbClr val="3333FF"/>
                </a:solidFill>
                <a:ea typeface="Comic Sans MS"/>
                <a:cs typeface="Calisto MT"/>
                <a:sym typeface="Comic Sans MS"/>
              </a:rPr>
              <a:t>time sharing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  <a:ea typeface="Comic Sans MS"/>
                <a:cs typeface="Calisto MT"/>
                <a:sym typeface="Comic Sans MS"/>
              </a:rPr>
              <a:t>CPU switches processes frequently to allow users interact with each running program</a:t>
            </a:r>
          </a:p>
          <a:p>
            <a:r>
              <a:rPr lang="en-US" sz="2600" dirty="0" smtClean="0">
                <a:solidFill>
                  <a:srgbClr val="008000"/>
                </a:solidFill>
                <a:latin typeface="Calisto MT"/>
                <a:ea typeface="Comic Sans MS"/>
                <a:cs typeface="Calisto MT"/>
                <a:sym typeface="Comic Sans MS"/>
              </a:rPr>
              <a:t>Solution</a:t>
            </a:r>
            <a:endParaRPr lang="en-US" sz="2600" dirty="0">
              <a:solidFill>
                <a:srgbClr val="008000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lvl="1"/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U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se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a </a:t>
            </a:r>
            <a:r>
              <a:rPr lang="en-US" dirty="0">
                <a:solidFill>
                  <a:srgbClr val="008000"/>
                </a:solidFill>
                <a:latin typeface="Calisto MT"/>
                <a:ea typeface="Comic Sans MS"/>
                <a:cs typeface="Calisto MT"/>
                <a:sym typeface="Comic Sans MS"/>
              </a:rPr>
              <a:t>process </a:t>
            </a:r>
            <a:r>
              <a:rPr lang="en-US" dirty="0" smtClean="0">
                <a:solidFill>
                  <a:srgbClr val="008000"/>
                </a:solidFill>
                <a:latin typeface="Calisto MT"/>
                <a:ea typeface="Comic Sans MS"/>
                <a:cs typeface="Calisto MT"/>
                <a:sym typeface="Comic Sans MS"/>
              </a:rPr>
              <a:t>scheduler </a:t>
            </a:r>
            <a:r>
              <a:rPr lang="en-US" dirty="0" smtClean="0">
                <a:solidFill>
                  <a:schemeClr val="tx1"/>
                </a:solidFill>
                <a:latin typeface="Calisto MT"/>
                <a:ea typeface="Comic Sans MS"/>
                <a:cs typeface="Calisto MT"/>
                <a:sym typeface="Comic Sans MS"/>
              </a:rPr>
              <a:t>to</a:t>
            </a:r>
            <a:r>
              <a:rPr lang="en-US" dirty="0" smtClean="0">
                <a:solidFill>
                  <a:srgbClr val="008000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decide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which available processes get the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CPU</a:t>
            </a:r>
          </a:p>
          <a:p>
            <a:pPr marL="350838" lvl="1" indent="0">
              <a:buNone/>
            </a:pPr>
            <a:endParaRPr lang="en-US" sz="900" dirty="0" smtClean="0"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sz="2600" dirty="0">
                <a:latin typeface="Calisto MT"/>
                <a:ea typeface="Comic Sans MS"/>
                <a:cs typeface="Calisto MT"/>
                <a:sym typeface="Comic Sans MS"/>
              </a:rPr>
              <a:t>Process scheduler </a:t>
            </a:r>
            <a:r>
              <a:rPr lang="en-US" sz="2600" dirty="0" smtClean="0">
                <a:latin typeface="Calisto MT"/>
                <a:ea typeface="Comic Sans MS"/>
                <a:cs typeface="Calisto MT"/>
                <a:sym typeface="Comic Sans MS"/>
              </a:rPr>
              <a:t>consists of</a:t>
            </a:r>
            <a:endParaRPr lang="en-US" sz="2600" dirty="0"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  <a:buNone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Job queue: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contains all processes on the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system</a:t>
            </a:r>
            <a:endParaRPr lang="en-US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Ready queue: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contains processes that are in the main memory and are ready to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execute</a:t>
            </a:r>
            <a:endParaRPr lang="en-US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Device queue (1 per device):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contains all processes waiting to use a particular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device</a:t>
            </a:r>
            <a:endParaRPr lang="en-US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1879443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ea typeface="MS PGothic" charset="0"/>
                <a:cs typeface="Calisto MT"/>
              </a:rPr>
              <a:t>Ready Queue </a:t>
            </a:r>
            <a:r>
              <a:rPr lang="en-US" sz="3200" dirty="0" smtClean="0">
                <a:ea typeface="MS PGothic" charset="0"/>
                <a:cs typeface="Calisto MT"/>
              </a:rPr>
              <a:t>and Various I</a:t>
            </a:r>
            <a:r>
              <a:rPr lang="en-US" sz="3200" dirty="0">
                <a:ea typeface="MS PGothic" charset="0"/>
                <a:cs typeface="Calisto MT"/>
              </a:rPr>
              <a:t>/O Device Queues</a:t>
            </a:r>
            <a:endParaRPr lang="en-US" sz="3200" dirty="0">
              <a:cs typeface="Calisto MT"/>
            </a:endParaRP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67" y="1214438"/>
            <a:ext cx="7405667" cy="502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5060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700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Process Scheduling: The Queuing Mechanism in Action</a:t>
            </a:r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5340" y="1030112"/>
            <a:ext cx="8603484" cy="2428663"/>
          </a:xfrm>
        </p:spPr>
        <p:txBody>
          <a:bodyPr>
            <a:normAutofit fontScale="70000" lnSpcReduction="20000"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SzPct val="97000"/>
              <a:buNone/>
            </a:pPr>
            <a:r>
              <a:rPr lang="en-US" dirty="0" smtClean="0">
                <a:ea typeface="Comic Sans MS"/>
                <a:cs typeface="Comic Sans MS"/>
                <a:sym typeface="Comic Sans MS"/>
              </a:rPr>
              <a:t>1.  New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process is placed on a </a:t>
            </a:r>
            <a:r>
              <a:rPr lang="en-US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ready </a:t>
            </a:r>
            <a:r>
              <a:rPr lang="en-US" dirty="0" smtClean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queue</a:t>
            </a:r>
            <a:endParaRPr lang="en-US" sz="400" dirty="0">
              <a:ea typeface="Comic Sans MS"/>
              <a:cs typeface="Comic Sans MS"/>
              <a:sym typeface="Comic Sans MS"/>
            </a:endParaRPr>
          </a:p>
          <a:p>
            <a:pPr marL="0" lvl="0" indent="0">
              <a:spcBef>
                <a:spcPts val="480"/>
              </a:spcBef>
              <a:buClr>
                <a:srgbClr val="000000"/>
              </a:buClr>
              <a:buSzPct val="97000"/>
              <a:buNone/>
            </a:pPr>
            <a:r>
              <a:rPr lang="en-US" dirty="0" smtClean="0">
                <a:ea typeface="Comic Sans MS"/>
                <a:cs typeface="Comic Sans MS"/>
                <a:sym typeface="Comic Sans MS"/>
              </a:rPr>
              <a:t>2.  The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process is </a:t>
            </a:r>
            <a:r>
              <a:rPr lang="en-US" dirty="0" smtClean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dispatched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, i.e</a:t>
            </a:r>
            <a:r>
              <a:rPr lang="en-US" dirty="0">
                <a:ea typeface="Comic Sans MS"/>
                <a:cs typeface="Comic Sans MS"/>
                <a:sym typeface="Comic Sans MS"/>
              </a:rPr>
              <a:t>., selected for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execution</a:t>
            </a:r>
            <a:endParaRPr lang="en-US" sz="400" dirty="0">
              <a:ea typeface="Comic Sans MS"/>
              <a:cs typeface="Comic Sans MS"/>
              <a:sym typeface="Comic Sans MS"/>
            </a:endParaRPr>
          </a:p>
          <a:p>
            <a:pPr marL="0" lvl="0" indent="0">
              <a:spcBef>
                <a:spcPts val="480"/>
              </a:spcBef>
              <a:buClr>
                <a:srgbClr val="000000"/>
              </a:buClr>
              <a:buSzPct val="97000"/>
              <a:buNone/>
            </a:pPr>
            <a:r>
              <a:rPr lang="en-US" dirty="0" smtClean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3.  During </a:t>
            </a:r>
            <a:r>
              <a:rPr lang="en-US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execution: </a:t>
            </a:r>
            <a:endParaRPr lang="en-US" dirty="0">
              <a:solidFill>
                <a:schemeClr val="tx1"/>
              </a:solidFill>
            </a:endParaRPr>
          </a:p>
          <a:p>
            <a:pPr marL="688975" lvl="1" indent="-344488">
              <a:spcBef>
                <a:spcPts val="440"/>
              </a:spcBef>
              <a:buClr>
                <a:schemeClr val="dk1"/>
              </a:buClr>
              <a:buSzPts val="22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Process may be queued on the device queue due to an </a:t>
            </a:r>
            <a:r>
              <a:rPr lang="en-US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I/O </a:t>
            </a:r>
            <a:r>
              <a:rPr lang="en-US" dirty="0" smtClean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request</a:t>
            </a:r>
            <a:endParaRPr lang="en-US" dirty="0"/>
          </a:p>
          <a:p>
            <a:pPr marL="688975" lvl="1" indent="-344488">
              <a:spcBef>
                <a:spcPts val="80"/>
              </a:spcBef>
              <a:buClr>
                <a:srgbClr val="000000"/>
              </a:buClr>
              <a:buSzPts val="400"/>
              <a:buFont typeface="Wingdings" panose="05000000000000000000" pitchFamily="2" charset="2"/>
              <a:buChar char="§"/>
            </a:pPr>
            <a:endParaRPr lang="en-US" sz="400" dirty="0">
              <a:solidFill>
                <a:schemeClr val="dk1"/>
              </a:solidFill>
              <a:ea typeface="Comic Sans MS"/>
              <a:cs typeface="Comic Sans MS"/>
              <a:sym typeface="Comic Sans MS"/>
            </a:endParaRPr>
          </a:p>
          <a:p>
            <a:pPr marL="688975" lvl="1" indent="-344488">
              <a:spcBef>
                <a:spcPts val="440"/>
              </a:spcBef>
              <a:buClr>
                <a:srgbClr val="000000"/>
              </a:buClr>
              <a:buSzPts val="2200"/>
              <a:buFont typeface="Wingdings" panose="05000000000000000000" pitchFamily="2" charset="2"/>
              <a:buChar char="§"/>
            </a:pPr>
            <a:r>
              <a:rPr lang="en-US" dirty="0">
                <a:ea typeface="Comic Sans MS"/>
                <a:cs typeface="Comic Sans MS"/>
                <a:sym typeface="Comic Sans MS"/>
              </a:rPr>
              <a:t>Process can create a new </a:t>
            </a:r>
            <a:r>
              <a:rPr lang="en-US" dirty="0" err="1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subprocess</a:t>
            </a:r>
            <a:r>
              <a:rPr lang="en-US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and wait for its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termination</a:t>
            </a:r>
            <a:endParaRPr lang="en-US" dirty="0"/>
          </a:p>
          <a:p>
            <a:pPr marL="688975" lvl="1" indent="-344488">
              <a:spcBef>
                <a:spcPts val="80"/>
              </a:spcBef>
              <a:buClr>
                <a:srgbClr val="000000"/>
              </a:buClr>
              <a:buSzPts val="400"/>
              <a:buFont typeface="Wingdings" panose="05000000000000000000" pitchFamily="2" charset="2"/>
              <a:buChar char="§"/>
            </a:pPr>
            <a:endParaRPr lang="en-US" sz="400" dirty="0">
              <a:ea typeface="Comic Sans MS"/>
              <a:cs typeface="Comic Sans MS"/>
              <a:sym typeface="Comic Sans MS"/>
            </a:endParaRPr>
          </a:p>
          <a:p>
            <a:pPr marL="688975" lvl="1" indent="-344488">
              <a:spcBef>
                <a:spcPts val="440"/>
              </a:spcBef>
              <a:buClr>
                <a:srgbClr val="000000"/>
              </a:buClr>
              <a:buSzPts val="2200"/>
              <a:buFont typeface="Wingdings" panose="05000000000000000000" pitchFamily="2" charset="2"/>
              <a:buChar char="§"/>
            </a:pPr>
            <a:r>
              <a:rPr lang="en-US" dirty="0">
                <a:ea typeface="Comic Sans MS"/>
                <a:cs typeface="Comic Sans MS"/>
                <a:sym typeface="Comic Sans MS"/>
              </a:rPr>
              <a:t>Process can be </a:t>
            </a:r>
            <a:r>
              <a:rPr lang="en-US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interrupted</a:t>
            </a:r>
            <a:r>
              <a:rPr lang="en-US" dirty="0">
                <a:ea typeface="Comic Sans MS"/>
                <a:cs typeface="Comic Sans MS"/>
                <a:sym typeface="Comic Sans MS"/>
              </a:rPr>
              <a:t> and removed from the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CPU</a:t>
            </a:r>
            <a:endParaRPr lang="en-US" dirty="0"/>
          </a:p>
          <a:p>
            <a:pPr marL="688975" lvl="1" indent="-344488">
              <a:spcBef>
                <a:spcPts val="80"/>
              </a:spcBef>
              <a:buClr>
                <a:srgbClr val="000000"/>
              </a:buClr>
              <a:buSzPts val="400"/>
              <a:buFont typeface="Wingdings" panose="05000000000000000000" pitchFamily="2" charset="2"/>
              <a:buChar char="§"/>
            </a:pPr>
            <a:endParaRPr lang="en-US" sz="400" dirty="0">
              <a:ea typeface="Comic Sans MS"/>
              <a:cs typeface="Comic Sans MS"/>
              <a:sym typeface="Comic Sans MS"/>
            </a:endParaRPr>
          </a:p>
          <a:p>
            <a:pPr marL="688975" lvl="1" indent="-344488">
              <a:spcBef>
                <a:spcPts val="440"/>
              </a:spcBef>
              <a:buClr>
                <a:srgbClr val="000000"/>
              </a:buClr>
              <a:buSzPts val="2200"/>
              <a:buFont typeface="Wingdings" panose="05000000000000000000" pitchFamily="2" charset="2"/>
              <a:buChar char="§"/>
            </a:pPr>
            <a:r>
              <a:rPr lang="en-US" dirty="0">
                <a:ea typeface="Comic Sans MS"/>
                <a:cs typeface="Comic Sans MS"/>
                <a:sym typeface="Comic Sans MS"/>
              </a:rPr>
              <a:t>Process </a:t>
            </a:r>
            <a:r>
              <a:rPr lang="en-US" sz="2100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time slice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(i.e., time allotted for its CPU use) expires:</a:t>
            </a:r>
            <a:endParaRPr lang="en-US" dirty="0"/>
          </a:p>
          <a:p>
            <a:pPr marL="914400" lvl="2" indent="-225425">
              <a:spcBef>
                <a:spcPts val="400"/>
              </a:spcBef>
              <a:buClr>
                <a:srgbClr val="000000"/>
              </a:buClr>
              <a:buSzPts val="2000"/>
              <a:buFont typeface="Comic Sans MS"/>
              <a:buChar char="•"/>
            </a:pPr>
            <a:r>
              <a:rPr lang="en-US" dirty="0">
                <a:ea typeface="Comic Sans MS"/>
                <a:cs typeface="Comic Sans MS"/>
                <a:sym typeface="Comic Sans MS"/>
              </a:rPr>
              <a:t>Process is removed from the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CPU</a:t>
            </a:r>
            <a:endParaRPr lang="en-US" dirty="0">
              <a:ea typeface="Comic Sans MS"/>
              <a:cs typeface="Comic Sans MS"/>
              <a:sym typeface="Comic Sans MS"/>
            </a:endParaRPr>
          </a:p>
          <a:p>
            <a:pPr marL="914400" lvl="2" indent="-225425">
              <a:spcBef>
                <a:spcPts val="400"/>
              </a:spcBef>
              <a:buClr>
                <a:srgbClr val="000000"/>
              </a:buClr>
              <a:buSzPts val="2000"/>
              <a:buFont typeface="Comic Sans MS"/>
              <a:buChar char="•"/>
            </a:pPr>
            <a:r>
              <a:rPr lang="en-US" dirty="0">
                <a:ea typeface="Comic Sans MS"/>
                <a:cs typeface="Comic Sans MS"/>
                <a:sym typeface="Comic Sans MS"/>
              </a:rPr>
              <a:t>is placed on the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ready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queue until scheduled to run for another time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slice</a:t>
            </a:r>
            <a:endParaRPr lang="en-US" dirty="0"/>
          </a:p>
        </p:txBody>
      </p:sp>
      <p:pic>
        <p:nvPicPr>
          <p:cNvPr id="5" name="Shape 3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5339" y="3458776"/>
            <a:ext cx="7304904" cy="31142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7483378" y="3865376"/>
            <a:ext cx="120089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buSzPts val="2400"/>
            </a:pP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Boxes = </a:t>
            </a:r>
            <a:r>
              <a:rPr lang="en-US" sz="1400" dirty="0" smtClean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queues</a:t>
            </a:r>
            <a:endParaRPr lang="en-US" sz="1400" dirty="0"/>
          </a:p>
        </p:txBody>
      </p:sp>
      <p:sp>
        <p:nvSpPr>
          <p:cNvPr id="7" name="Oval 6"/>
          <p:cNvSpPr/>
          <p:nvPr/>
        </p:nvSpPr>
        <p:spPr>
          <a:xfrm>
            <a:off x="7467600" y="4624718"/>
            <a:ext cx="1232452" cy="14417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Circles = </a:t>
            </a:r>
            <a:r>
              <a:rPr lang="en-US" sz="1200" dirty="0" smtClean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resources that serve the queues /</a:t>
            </a:r>
          </a:p>
          <a:p>
            <a:pPr algn="ctr"/>
            <a:r>
              <a:rPr lang="en-US" sz="1200" dirty="0" smtClean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actions</a:t>
            </a:r>
            <a:endParaRPr lang="en-US" sz="1200" dirty="0">
              <a:solidFill>
                <a:srgbClr val="000000"/>
              </a:solidFill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482466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Process Scheduling</a:t>
            </a:r>
            <a:r>
              <a:rPr lang="en-US" dirty="0" smtClean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: Schedulers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>
                <a:ea typeface="Comic Sans MS"/>
                <a:cs typeface="Comic Sans MS"/>
                <a:sym typeface="Comic Sans MS"/>
              </a:rPr>
              <a:t>Assigning processes to queues and selecting processes for execution, is the job of a </a:t>
            </a:r>
            <a:r>
              <a:rPr lang="en-US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process </a:t>
            </a:r>
            <a:r>
              <a:rPr lang="en-US" dirty="0" smtClean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scheduler</a:t>
            </a:r>
          </a:p>
          <a:p>
            <a:pPr lvl="0">
              <a:spcBef>
                <a:spcPts val="480"/>
              </a:spcBef>
              <a:buClr>
                <a:schemeClr val="tx1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Types of schedulers: </a:t>
            </a:r>
            <a:endParaRPr lang="en-US" sz="400" dirty="0">
              <a:ea typeface="Comic Sans MS"/>
              <a:cs typeface="Comic Sans MS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rgbClr val="000000"/>
              </a:buClr>
              <a:buSzPts val="22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Short-term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 </a:t>
            </a:r>
            <a:r>
              <a:rPr lang="en-US" sz="2400" dirty="0" smtClean="0">
                <a:ea typeface="Comic Sans MS"/>
                <a:cs typeface="Comic Sans MS"/>
                <a:sym typeface="Comic Sans MS"/>
              </a:rPr>
              <a:t>decides </a:t>
            </a:r>
            <a:r>
              <a:rPr lang="en-US" sz="2400" dirty="0">
                <a:ea typeface="Comic Sans MS"/>
                <a:cs typeface="Comic Sans MS"/>
                <a:sym typeface="Comic Sans MS"/>
              </a:rPr>
              <a:t>which process in memory gets the </a:t>
            </a:r>
            <a:r>
              <a:rPr lang="en-US" sz="2400" dirty="0" smtClean="0">
                <a:ea typeface="Comic Sans MS"/>
                <a:cs typeface="Comic Sans MS"/>
                <a:sym typeface="Comic Sans MS"/>
              </a:rPr>
              <a:t>CPU</a:t>
            </a:r>
            <a:endParaRPr lang="en-US" sz="400" dirty="0">
              <a:ea typeface="Comic Sans MS"/>
              <a:cs typeface="Comic Sans MS"/>
              <a:sym typeface="Comic Sans MS"/>
            </a:endParaRPr>
          </a:p>
          <a:p>
            <a:pPr marL="933375" lvl="3" indent="-342900">
              <a:spcBef>
                <a:spcPts val="40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ea typeface="Comic Sans MS"/>
                <a:cs typeface="Comic Sans MS"/>
                <a:sym typeface="Comic Sans MS"/>
              </a:rPr>
              <a:t>Invoked very frequently (often at least once every 100 </a:t>
            </a:r>
            <a:r>
              <a:rPr lang="en-US" dirty="0" err="1">
                <a:ea typeface="Comic Sans MS"/>
                <a:cs typeface="Comic Sans MS"/>
                <a:sym typeface="Comic Sans MS"/>
              </a:rPr>
              <a:t>msecs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)</a:t>
            </a:r>
            <a:endParaRPr lang="en-US" sz="400" dirty="0">
              <a:ea typeface="Comic Sans MS"/>
              <a:cs typeface="Comic Sans MS"/>
              <a:sym typeface="Comic Sans MS"/>
            </a:endParaRPr>
          </a:p>
          <a:p>
            <a:pPr marL="933375" lvl="3" indent="-342900">
              <a:spcBef>
                <a:spcPts val="400"/>
              </a:spcBef>
              <a:buClr>
                <a:srgbClr val="000000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ea typeface="Comic Sans MS"/>
                <a:cs typeface="Comic Sans MS"/>
                <a:sym typeface="Comic Sans MS"/>
              </a:rPr>
              <a:t>Has to be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efficient</a:t>
            </a:r>
            <a:endParaRPr lang="en-US" dirty="0" smtClean="0"/>
          </a:p>
          <a:p>
            <a:pPr marL="674548" lvl="1" indent="-234896">
              <a:spcBef>
                <a:spcPts val="80"/>
              </a:spcBef>
              <a:buClr>
                <a:srgbClr val="000000"/>
              </a:buClr>
              <a:buSzPts val="400"/>
              <a:buFont typeface="Wingdings" panose="05000000000000000000" pitchFamily="2" charset="2"/>
              <a:buChar char="§"/>
            </a:pPr>
            <a:endParaRPr lang="en-US" sz="400" dirty="0">
              <a:ea typeface="Comic Sans MS"/>
              <a:cs typeface="Comic Sans MS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rgbClr val="000000"/>
              </a:buClr>
              <a:buSzPts val="2200"/>
              <a:buFont typeface="Wingdings" panose="05000000000000000000" pitchFamily="2" charset="2"/>
              <a:buChar char="§"/>
            </a:pPr>
            <a:r>
              <a:rPr lang="en-US" dirty="0">
                <a:ea typeface="Comic Sans MS"/>
                <a:cs typeface="Comic Sans MS"/>
                <a:sym typeface="Comic Sans MS"/>
              </a:rPr>
              <a:t>Long-term</a:t>
            </a:r>
            <a:endParaRPr lang="en-US" dirty="0"/>
          </a:p>
          <a:p>
            <a:pPr marL="674548" lvl="1" indent="-234896">
              <a:spcBef>
                <a:spcPts val="80"/>
              </a:spcBef>
              <a:buClr>
                <a:srgbClr val="000000"/>
              </a:buClr>
              <a:buSzPts val="400"/>
              <a:buFont typeface="Wingdings" panose="05000000000000000000" pitchFamily="2" charset="2"/>
              <a:buChar char="§"/>
            </a:pPr>
            <a:endParaRPr lang="en-US" sz="400" dirty="0">
              <a:ea typeface="Comic Sans MS"/>
              <a:cs typeface="Comic Sans MS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rgbClr val="000000"/>
              </a:buClr>
              <a:buSzPts val="2200"/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Medium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-term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893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robotfalling3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89" y="4670776"/>
            <a:ext cx="2314222" cy="16879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286" y="3019778"/>
            <a:ext cx="696353" cy="2081234"/>
          </a:xfrm>
          <a:prstGeom prst="rect">
            <a:avLst/>
          </a:prstGeom>
        </p:spPr>
      </p:pic>
      <p:pic>
        <p:nvPicPr>
          <p:cNvPr id="3" name="Picture 2" descr="robotFalling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22" y="476252"/>
            <a:ext cx="2991553" cy="16827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12" y="476252"/>
            <a:ext cx="2991553" cy="16827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" name="Picture 3" descr="giphyRobotAsking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22" y="2744613"/>
            <a:ext cx="1591422" cy="2210308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2000644" y="2455337"/>
            <a:ext cx="2768912" cy="790221"/>
          </a:xfrm>
          <a:prstGeom prst="wedgeEllipseCallout">
            <a:avLst>
              <a:gd name="adj1" fmla="val -65371"/>
              <a:gd name="adj2" fmla="val 67699"/>
            </a:avLst>
          </a:prstGeom>
          <a:noFill/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Robot 351, Get HELP!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Call 911!!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6" name="Picture 5" descr="RobotMovingWaving2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611" y="2547056"/>
            <a:ext cx="1827390" cy="2436520"/>
          </a:xfrm>
          <a:prstGeom prst="rect">
            <a:avLst/>
          </a:prstGeom>
        </p:spPr>
      </p:pic>
      <p:pic>
        <p:nvPicPr>
          <p:cNvPr id="7" name="Picture 6" descr="giphyLaidDownAndWaiting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79" y="3605624"/>
            <a:ext cx="1936354" cy="1377952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4106334" y="3245558"/>
            <a:ext cx="1919111" cy="547510"/>
          </a:xfrm>
          <a:prstGeom prst="wedgeEllipseCallout">
            <a:avLst>
              <a:gd name="adj1" fmla="val -67214"/>
              <a:gd name="adj2" fmla="val 74842"/>
            </a:avLst>
          </a:prstGeom>
          <a:noFill/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Is anyone coming?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9" name="Oval Callout 8"/>
          <p:cNvSpPr/>
          <p:nvPr/>
        </p:nvSpPr>
        <p:spPr>
          <a:xfrm>
            <a:off x="4642556" y="903112"/>
            <a:ext cx="2159000" cy="1529644"/>
          </a:xfrm>
          <a:prstGeom prst="wedgeEllipseCallout">
            <a:avLst>
              <a:gd name="adj1" fmla="val 66384"/>
              <a:gd name="adj2" fmla="val 63639"/>
            </a:avLst>
          </a:prstGeom>
          <a:noFill/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Yes, yes! I’m developing a </a:t>
            </a:r>
            <a:r>
              <a:rPr lang="en-US" sz="1600" b="1" dirty="0" smtClean="0">
                <a:solidFill>
                  <a:srgbClr val="000000"/>
                </a:solidFill>
              </a:rPr>
              <a:t>program</a:t>
            </a:r>
            <a:r>
              <a:rPr lang="en-US" sz="1600" dirty="0" smtClean="0">
                <a:solidFill>
                  <a:srgbClr val="000000"/>
                </a:solidFill>
              </a:rPr>
              <a:t> </a:t>
            </a:r>
            <a:r>
              <a:rPr lang="en-US" sz="1400" dirty="0" smtClean="0">
                <a:solidFill>
                  <a:srgbClr val="000000"/>
                </a:solidFill>
              </a:rPr>
              <a:t>to start a </a:t>
            </a:r>
            <a:r>
              <a:rPr lang="en-US" sz="1600" b="1" dirty="0" smtClean="0">
                <a:solidFill>
                  <a:srgbClr val="000000"/>
                </a:solidFill>
              </a:rPr>
              <a:t>process</a:t>
            </a:r>
            <a:r>
              <a:rPr lang="en-US" sz="1600" dirty="0" smtClean="0">
                <a:solidFill>
                  <a:srgbClr val="000000"/>
                </a:solidFill>
              </a:rPr>
              <a:t> </a:t>
            </a:r>
            <a:r>
              <a:rPr lang="en-US" sz="1400" dirty="0" smtClean="0">
                <a:solidFill>
                  <a:srgbClr val="000000"/>
                </a:solidFill>
              </a:rPr>
              <a:t>to get any kind of help   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2" name="Oval Callout 11"/>
          <p:cNvSpPr/>
          <p:nvPr/>
        </p:nvSpPr>
        <p:spPr>
          <a:xfrm>
            <a:off x="4191000" y="4501444"/>
            <a:ext cx="1834446" cy="1143000"/>
          </a:xfrm>
          <a:prstGeom prst="wedgeEllipseCallout">
            <a:avLst>
              <a:gd name="adj1" fmla="val -68417"/>
              <a:gd name="adj2" fmla="val 42658"/>
            </a:avLst>
          </a:prstGeom>
          <a:noFill/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It has been 35 minutes and 1 second and no one comes!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 flipH="1">
            <a:off x="7002637" y="691444"/>
            <a:ext cx="1830918" cy="1354667"/>
          </a:xfrm>
          <a:prstGeom prst="wedgeEllipseCallout">
            <a:avLst>
              <a:gd name="adj1" fmla="val 19791"/>
              <a:gd name="adj2" fmla="val 84498"/>
            </a:avLst>
          </a:prstGeom>
          <a:noFill/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Still writing the </a:t>
            </a:r>
            <a:r>
              <a:rPr lang="en-US" sz="1600" b="1" i="1" dirty="0" smtClean="0">
                <a:solidFill>
                  <a:srgbClr val="000000"/>
                </a:solidFill>
              </a:rPr>
              <a:t>program</a:t>
            </a:r>
            <a:r>
              <a:rPr lang="en-US" sz="1400" dirty="0" smtClean="0">
                <a:solidFill>
                  <a:srgbClr val="000000"/>
                </a:solidFill>
              </a:rPr>
              <a:t>.  </a:t>
            </a:r>
            <a:r>
              <a:rPr lang="en-US" dirty="0" smtClean="0">
                <a:solidFill>
                  <a:srgbClr val="000000"/>
                </a:solidFill>
              </a:rPr>
              <a:t>Trust the </a:t>
            </a:r>
            <a:r>
              <a:rPr lang="en-US" b="1" i="1" dirty="0">
                <a:solidFill>
                  <a:srgbClr val="000000"/>
                </a:solidFill>
              </a:rPr>
              <a:t>P</a:t>
            </a:r>
            <a:r>
              <a:rPr lang="en-US" b="1" i="1" dirty="0" smtClean="0">
                <a:solidFill>
                  <a:srgbClr val="000000"/>
                </a:solidFill>
              </a:rPr>
              <a:t>rocess</a:t>
            </a:r>
            <a:r>
              <a:rPr lang="en-US" dirty="0" smtClean="0">
                <a:solidFill>
                  <a:srgbClr val="000000"/>
                </a:solidFill>
              </a:rPr>
              <a:t>!!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18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2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Process Scheduling: </a:t>
            </a:r>
            <a:r>
              <a:rPr lang="en-US" sz="3200" dirty="0" smtClean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Long-term Schedulers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5339" y="1030111"/>
            <a:ext cx="8589374" cy="554292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ea typeface="Comic Sans MS"/>
                <a:cs typeface="Comic Sans MS"/>
                <a:sym typeface="Comic Sans MS"/>
              </a:rPr>
              <a:t>What if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there are </a:t>
            </a:r>
            <a:r>
              <a:rPr lang="en-US" dirty="0" smtClean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more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processes than can fit into memory? </a:t>
            </a:r>
            <a:endParaRPr lang="en-US" dirty="0" smtClean="0">
              <a:ea typeface="Comic Sans MS"/>
              <a:cs typeface="Comic Sans MS"/>
              <a:sym typeface="Comic Sans MS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  <a:ea typeface="Comic Sans MS"/>
                <a:cs typeface="Comic Sans MS"/>
                <a:sym typeface="Comic Sans MS"/>
              </a:rPr>
              <a:t>Solution: </a:t>
            </a:r>
            <a:r>
              <a:rPr lang="en-US" sz="2000" dirty="0" smtClean="0">
                <a:ea typeface="Comic Sans MS"/>
                <a:cs typeface="Comic Sans MS"/>
                <a:sym typeface="Comic Sans MS"/>
              </a:rPr>
              <a:t>Temporarily store / spool some </a:t>
            </a:r>
            <a:r>
              <a:rPr lang="en-US" sz="2000" dirty="0">
                <a:ea typeface="Comic Sans MS"/>
                <a:cs typeface="Comic Sans MS"/>
                <a:sym typeface="Comic Sans MS"/>
              </a:rPr>
              <a:t>processes on a </a:t>
            </a:r>
            <a:r>
              <a:rPr lang="en-US" sz="2000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mass storage </a:t>
            </a:r>
            <a:r>
              <a:rPr lang="en-US" sz="2000" dirty="0" smtClean="0">
                <a:ea typeface="Comic Sans MS"/>
                <a:cs typeface="Comic Sans MS"/>
                <a:sym typeface="Comic Sans MS"/>
              </a:rPr>
              <a:t>device, e.g., hard drive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Long-term Scheduler s</a:t>
            </a:r>
            <a:r>
              <a:rPr lang="en-US" dirty="0">
                <a:ea typeface="Comic Sans MS"/>
                <a:cs typeface="Comic Sans MS"/>
                <a:sym typeface="Comic Sans MS"/>
              </a:rPr>
              <a:t>elects spooled processes to load from the mass storage device into main memory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ea typeface="Comic Sans MS"/>
                <a:cs typeface="Comic Sans MS"/>
                <a:sym typeface="Comic Sans MS"/>
              </a:rPr>
              <a:t>Executes </a:t>
            </a:r>
            <a:r>
              <a:rPr lang="en-US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less frequently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than a short-term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scheduler</a:t>
            </a:r>
            <a:endParaRPr lang="en-US" sz="2000" dirty="0" smtClean="0">
              <a:ea typeface="Comic Sans MS"/>
              <a:cs typeface="Comic Sans MS"/>
              <a:sym typeface="Comic Sans MS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ea typeface="Comic Sans MS"/>
                <a:cs typeface="Comic Sans MS"/>
                <a:sym typeface="Comic Sans MS"/>
              </a:rPr>
              <a:t>Key idea</a:t>
            </a:r>
            <a:r>
              <a:rPr lang="en-US" sz="2000" dirty="0">
                <a:ea typeface="Comic Sans MS"/>
                <a:cs typeface="Comic Sans MS"/>
                <a:sym typeface="Comic Sans MS"/>
              </a:rPr>
              <a:t>: maximize resource utilization by selecting a </a:t>
            </a:r>
            <a:r>
              <a:rPr lang="en-US" sz="2000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mix</a:t>
            </a:r>
            <a:r>
              <a:rPr lang="en-US" sz="2000" dirty="0">
                <a:ea typeface="Comic Sans MS"/>
                <a:cs typeface="Comic Sans MS"/>
                <a:sym typeface="Comic Sans MS"/>
              </a:rPr>
              <a:t> of </a:t>
            </a:r>
            <a:r>
              <a:rPr lang="en-US" sz="2000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CPU bound </a:t>
            </a:r>
            <a:r>
              <a:rPr lang="en-US" sz="2000" dirty="0">
                <a:ea typeface="Comic Sans MS"/>
                <a:cs typeface="Comic Sans MS"/>
                <a:sym typeface="Comic Sans MS"/>
              </a:rPr>
              <a:t>and </a:t>
            </a:r>
            <a:r>
              <a:rPr lang="en-US" sz="2000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I/O bound </a:t>
            </a:r>
            <a:r>
              <a:rPr lang="en-US" sz="2000" dirty="0" smtClean="0">
                <a:ea typeface="Comic Sans MS"/>
                <a:cs typeface="Comic Sans MS"/>
                <a:sym typeface="Comic Sans MS"/>
              </a:rPr>
              <a:t>processes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I/O bound </a:t>
            </a:r>
            <a:r>
              <a:rPr lang="en-US" sz="1800" dirty="0" smtClean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processes </a:t>
            </a:r>
            <a:r>
              <a:rPr lang="en-US" sz="1800" dirty="0" smtClean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are </a:t>
            </a:r>
            <a:r>
              <a:rPr lang="en-US" sz="1800" dirty="0" smtClean="0">
                <a:ea typeface="Comic Sans MS"/>
                <a:cs typeface="Comic Sans MS"/>
                <a:sym typeface="Comic Sans MS"/>
              </a:rPr>
              <a:t>processes </a:t>
            </a:r>
            <a:r>
              <a:rPr lang="en-US" sz="1800" dirty="0">
                <a:ea typeface="Comic Sans MS"/>
                <a:cs typeface="Comic Sans MS"/>
                <a:sym typeface="Comic Sans MS"/>
              </a:rPr>
              <a:t>that spend more time doing I/O operations than CPU </a:t>
            </a:r>
            <a:r>
              <a:rPr lang="en-US" sz="1800" dirty="0" smtClean="0">
                <a:ea typeface="Comic Sans MS"/>
                <a:cs typeface="Comic Sans MS"/>
                <a:sym typeface="Comic Sans MS"/>
              </a:rPr>
              <a:t>computations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CPU bound </a:t>
            </a:r>
            <a:r>
              <a:rPr lang="en-US" sz="1800" dirty="0" smtClean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processes are </a:t>
            </a:r>
            <a:r>
              <a:rPr lang="en-US" sz="1800" dirty="0" smtClean="0">
                <a:ea typeface="Comic Sans MS"/>
                <a:cs typeface="Comic Sans MS"/>
                <a:sym typeface="Comic Sans MS"/>
              </a:rPr>
              <a:t>processes </a:t>
            </a:r>
            <a:r>
              <a:rPr lang="en-US" sz="1800" dirty="0">
                <a:ea typeface="Comic Sans MS"/>
                <a:cs typeface="Comic Sans MS"/>
                <a:sym typeface="Comic Sans MS"/>
              </a:rPr>
              <a:t>that spend more time doing CPU computations than I/O </a:t>
            </a:r>
            <a:r>
              <a:rPr lang="en-US" sz="1800" dirty="0" smtClean="0">
                <a:ea typeface="Comic Sans MS"/>
                <a:cs typeface="Comic Sans MS"/>
                <a:sym typeface="Comic Sans MS"/>
              </a:rPr>
              <a:t>operations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accent5">
                    <a:lumMod val="75000"/>
                  </a:schemeClr>
                </a:solidFill>
                <a:ea typeface="Comic Sans MS"/>
                <a:cs typeface="Comic Sans MS"/>
                <a:sym typeface="Comic Sans MS"/>
              </a:rPr>
              <a:t>Rational:</a:t>
            </a:r>
          </a:p>
          <a:p>
            <a:pPr marL="757152" lvl="1" indent="-342900">
              <a:spcBef>
                <a:spcPts val="440"/>
              </a:spcBef>
              <a:buClr>
                <a:srgbClr val="000000"/>
              </a:buClr>
              <a:buSzPts val="2200"/>
              <a:buFont typeface="Wingdings" panose="05000000000000000000" pitchFamily="2" charset="2"/>
              <a:buChar char="§"/>
            </a:pPr>
            <a:r>
              <a:rPr lang="en-US" sz="1800" dirty="0">
                <a:ea typeface="Comic Sans MS"/>
                <a:cs typeface="Comic Sans MS"/>
                <a:sym typeface="Comic Sans MS"/>
              </a:rPr>
              <a:t>If all selected processes are </a:t>
            </a:r>
            <a:r>
              <a:rPr lang="en-US" sz="1800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I/O-bound</a:t>
            </a:r>
            <a:r>
              <a:rPr lang="en-US" sz="1800" dirty="0">
                <a:ea typeface="Comic Sans MS"/>
                <a:cs typeface="Comic Sans MS"/>
                <a:sym typeface="Comic Sans MS"/>
              </a:rPr>
              <a:t>, then ready queue will always be empty i.e., nothing to execute on the CPU</a:t>
            </a:r>
            <a:r>
              <a:rPr lang="en-US" sz="1800" dirty="0" smtClean="0">
                <a:ea typeface="Comic Sans MS"/>
                <a:cs typeface="Comic Sans MS"/>
                <a:sym typeface="Comic Sans MS"/>
              </a:rPr>
              <a:t>!</a:t>
            </a:r>
            <a:endParaRPr lang="en-US" sz="1800" dirty="0">
              <a:ea typeface="Comic Sans MS"/>
              <a:cs typeface="Comic Sans MS"/>
              <a:sym typeface="Comic Sans MS"/>
            </a:endParaRPr>
          </a:p>
          <a:p>
            <a:pPr lvl="2">
              <a:buSzPts val="2200"/>
              <a:buFont typeface="Wingdings" panose="05000000000000000000" pitchFamily="2" charset="2"/>
              <a:buChar char="§"/>
            </a:pPr>
            <a:r>
              <a:rPr lang="en-US" sz="1800" dirty="0">
                <a:ea typeface="Comic Sans MS"/>
                <a:cs typeface="Comic Sans MS"/>
                <a:sym typeface="Comic Sans MS"/>
              </a:rPr>
              <a:t>If all selected processes are </a:t>
            </a:r>
            <a:r>
              <a:rPr lang="en-US" sz="1800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CPU-bound</a:t>
            </a:r>
            <a:r>
              <a:rPr lang="en-US" sz="1800" dirty="0">
                <a:ea typeface="Comic Sans MS"/>
                <a:cs typeface="Comic Sans MS"/>
                <a:sym typeface="Comic Sans MS"/>
              </a:rPr>
              <a:t>, the device queues will be empty i.e., the devices go </a:t>
            </a:r>
            <a:r>
              <a:rPr lang="en-US" sz="1800" dirty="0" smtClean="0">
                <a:ea typeface="Comic Sans MS"/>
                <a:cs typeface="Comic Sans MS"/>
                <a:sym typeface="Comic Sans MS"/>
              </a:rPr>
              <a:t>unused</a:t>
            </a:r>
          </a:p>
          <a:p>
            <a:pPr lvl="1">
              <a:buSzPts val="2200"/>
              <a:buFont typeface="Wingdings" panose="05000000000000000000" pitchFamily="2" charset="2"/>
              <a:buChar char="v"/>
            </a:pPr>
            <a:r>
              <a:rPr lang="en-US" sz="2100" dirty="0" smtClean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Not all systems such as UNIX and Windows have long-term scheduler</a:t>
            </a:r>
            <a:endParaRPr lang="en-US" sz="2100" dirty="0">
              <a:solidFill>
                <a:schemeClr val="tx1"/>
              </a:solidFill>
              <a:ea typeface="Comic Sans MS"/>
              <a:cs typeface="Comic Sans MS"/>
              <a:sym typeface="Comic Sans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368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z="900" smtClean="0"/>
              <a:pPr/>
              <a:t>20</a:t>
            </a:fld>
            <a:endParaRPr lang="en-US" sz="9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Process Scheduling: </a:t>
            </a:r>
            <a:r>
              <a:rPr lang="en-US" sz="3200" dirty="0" smtClean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Medium-term </a:t>
            </a:r>
            <a:r>
              <a:rPr lang="en-US" sz="3200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Schedulers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5339" y="1030112"/>
            <a:ext cx="8589374" cy="2123905"/>
          </a:xfrm>
        </p:spPr>
        <p:txBody>
          <a:bodyPr>
            <a:normAutofit fontScale="92500"/>
          </a:bodyPr>
          <a:lstStyle/>
          <a:p>
            <a:pPr marL="396875" indent="-396875">
              <a:spcBef>
                <a:spcPts val="440"/>
              </a:spcBef>
              <a:buClr>
                <a:srgbClr val="000000"/>
              </a:buClr>
              <a:buSzPts val="2200"/>
              <a:buFont typeface="Wingdings" panose="05000000000000000000" pitchFamily="2" charset="2"/>
              <a:buChar char="q"/>
            </a:pPr>
            <a:r>
              <a:rPr lang="en-US" dirty="0">
                <a:ea typeface="Comic Sans MS"/>
                <a:cs typeface="Comic Sans MS"/>
                <a:sym typeface="Comic Sans MS"/>
              </a:rPr>
              <a:t>Removes some processes from memory in order to improve the process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mix</a:t>
            </a:r>
            <a:endParaRPr lang="en-US" sz="600" dirty="0">
              <a:ea typeface="Comic Sans MS"/>
              <a:cs typeface="Comic Sans MS"/>
              <a:sym typeface="Comic Sans MS"/>
            </a:endParaRPr>
          </a:p>
          <a:p>
            <a:pPr marL="396875" indent="-396875">
              <a:spcBef>
                <a:spcPts val="440"/>
              </a:spcBef>
              <a:buClr>
                <a:srgbClr val="000000"/>
              </a:buClr>
              <a:buSzPts val="2200"/>
              <a:buFont typeface="Wingdings" panose="05000000000000000000" pitchFamily="2" charset="2"/>
              <a:buChar char="q"/>
            </a:pPr>
            <a:r>
              <a:rPr lang="en-US" dirty="0">
                <a:ea typeface="Comic Sans MS"/>
                <a:cs typeface="Comic Sans MS"/>
                <a:sym typeface="Comic Sans MS"/>
              </a:rPr>
              <a:t>Later, the removed processes can be brought back into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memory</a:t>
            </a:r>
            <a:endParaRPr lang="en-US" sz="600" dirty="0">
              <a:ea typeface="Comic Sans MS"/>
              <a:cs typeface="Comic Sans MS"/>
              <a:sym typeface="Comic Sans MS"/>
            </a:endParaRPr>
          </a:p>
          <a:p>
            <a:pPr marL="396875" indent="-396875">
              <a:spcBef>
                <a:spcPts val="440"/>
              </a:spcBef>
              <a:buClr>
                <a:srgbClr val="000000"/>
              </a:buClr>
              <a:buSzPts val="2200"/>
              <a:buFont typeface="Wingdings" panose="05000000000000000000" pitchFamily="2" charset="2"/>
              <a:buChar char="q"/>
            </a:pPr>
            <a:r>
              <a:rPr lang="en-US" dirty="0">
                <a:ea typeface="Comic Sans MS"/>
                <a:cs typeface="Comic Sans MS"/>
                <a:sym typeface="Comic Sans MS"/>
              </a:rPr>
              <a:t>The job of the medium-term scheduler is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also known as </a:t>
            </a:r>
            <a:r>
              <a:rPr lang="en-US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swapping</a:t>
            </a:r>
            <a:endParaRPr lang="en-US" dirty="0"/>
          </a:p>
        </p:txBody>
      </p:sp>
      <p:pic>
        <p:nvPicPr>
          <p:cNvPr id="5" name="Shape 4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9442" y="3074505"/>
            <a:ext cx="8265116" cy="3200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4113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Process Scheduling: Context Switching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Clr>
                <a:schemeClr val="tx1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S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witching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CPU between processes:</a:t>
            </a:r>
            <a:endParaRPr lang="en-US" dirty="0"/>
          </a:p>
          <a:p>
            <a:pPr marL="414252" lvl="1" indent="0">
              <a:spcBef>
                <a:spcPts val="440"/>
              </a:spcBef>
              <a:buClr>
                <a:srgbClr val="000000"/>
              </a:buClr>
              <a:buSzPts val="2200"/>
              <a:buNone/>
            </a:pPr>
            <a:r>
              <a:rPr lang="en-US" dirty="0">
                <a:ea typeface="Comic Sans MS"/>
                <a:cs typeface="Comic Sans MS"/>
                <a:sym typeface="Comic Sans MS"/>
              </a:rPr>
              <a:t>1. Save </a:t>
            </a:r>
            <a:r>
              <a:rPr lang="en-US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CPU state</a:t>
            </a:r>
            <a:r>
              <a:rPr lang="en-US" dirty="0">
                <a:ea typeface="Comic Sans MS"/>
                <a:cs typeface="Comic Sans MS"/>
                <a:sym typeface="Comic Sans MS"/>
              </a:rPr>
              <a:t> of the currently executing process into a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PCB</a:t>
            </a:r>
            <a:endParaRPr lang="en-US" sz="400" dirty="0">
              <a:ea typeface="Comic Sans MS"/>
              <a:cs typeface="Comic Sans MS"/>
              <a:sym typeface="Comic Sans MS"/>
            </a:endParaRPr>
          </a:p>
          <a:p>
            <a:pPr marL="414252" lvl="1" indent="0">
              <a:spcBef>
                <a:spcPts val="440"/>
              </a:spcBef>
              <a:buClr>
                <a:srgbClr val="000000"/>
              </a:buClr>
              <a:buSzPts val="2200"/>
              <a:buNone/>
            </a:pPr>
            <a:r>
              <a:rPr lang="en-US" dirty="0">
                <a:ea typeface="Comic Sans MS"/>
                <a:cs typeface="Comic Sans MS"/>
                <a:sym typeface="Comic Sans MS"/>
              </a:rPr>
              <a:t>2. Select another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process</a:t>
            </a:r>
            <a:endParaRPr lang="en-US" sz="400" dirty="0">
              <a:ea typeface="Comic Sans MS"/>
              <a:cs typeface="Comic Sans MS"/>
              <a:sym typeface="Comic Sans MS"/>
            </a:endParaRPr>
          </a:p>
          <a:p>
            <a:pPr marL="414252" lvl="1" indent="0">
              <a:spcBef>
                <a:spcPts val="440"/>
              </a:spcBef>
              <a:buClr>
                <a:srgbClr val="000000"/>
              </a:buClr>
              <a:buSzPts val="2200"/>
              <a:buNone/>
            </a:pPr>
            <a:r>
              <a:rPr lang="en-US" dirty="0">
                <a:ea typeface="Comic Sans MS"/>
                <a:cs typeface="Comic Sans MS"/>
                <a:sym typeface="Comic Sans MS"/>
              </a:rPr>
              <a:t>3. Use the </a:t>
            </a:r>
            <a:r>
              <a:rPr lang="en-US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saved PCB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of the selected process to initialize the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CPU</a:t>
            </a:r>
            <a:endParaRPr lang="en-US" sz="400" dirty="0">
              <a:ea typeface="Comic Sans MS"/>
              <a:cs typeface="Comic Sans MS"/>
              <a:sym typeface="Comic Sans MS"/>
            </a:endParaRPr>
          </a:p>
          <a:p>
            <a:pPr marL="414252" lvl="1" indent="0">
              <a:spcBef>
                <a:spcPts val="440"/>
              </a:spcBef>
              <a:buClr>
                <a:srgbClr val="000000"/>
              </a:buClr>
              <a:buSzPts val="2200"/>
              <a:buNone/>
            </a:pPr>
            <a:r>
              <a:rPr lang="en-US" dirty="0">
                <a:ea typeface="Comic Sans MS"/>
                <a:cs typeface="Comic Sans MS"/>
                <a:sym typeface="Comic Sans MS"/>
              </a:rPr>
              <a:t>4. Let the selected process </a:t>
            </a:r>
            <a:r>
              <a:rPr lang="en-US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resume</a:t>
            </a:r>
            <a:r>
              <a:rPr lang="en-US" dirty="0">
                <a:ea typeface="Comic Sans MS"/>
                <a:cs typeface="Comic Sans MS"/>
                <a:sym typeface="Comic Sans MS"/>
              </a:rPr>
              <a:t>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execution</a:t>
            </a:r>
            <a:endParaRPr lang="en-US" dirty="0"/>
          </a:p>
          <a:p>
            <a:pPr marL="674548" lvl="1" indent="-234896">
              <a:spcBef>
                <a:spcPts val="80"/>
              </a:spcBef>
              <a:buClr>
                <a:srgbClr val="000000"/>
              </a:buClr>
              <a:buSzPts val="400"/>
              <a:buFont typeface="Wingdings" panose="05000000000000000000" pitchFamily="2" charset="2"/>
              <a:buChar char="q"/>
            </a:pPr>
            <a:endParaRPr lang="en-US" sz="400" dirty="0">
              <a:ea typeface="Comic Sans MS"/>
              <a:cs typeface="Comic Sans MS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dirty="0">
                <a:ea typeface="Comic Sans MS"/>
                <a:cs typeface="Comic Sans MS"/>
                <a:sym typeface="Comic Sans MS"/>
              </a:rPr>
              <a:t>Context switch time is </a:t>
            </a:r>
            <a:r>
              <a:rPr lang="en-US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pure overhead</a:t>
            </a:r>
            <a:r>
              <a:rPr lang="en-US" dirty="0">
                <a:ea typeface="Comic Sans MS"/>
                <a:cs typeface="Comic Sans MS"/>
                <a:sym typeface="Comic Sans MS"/>
              </a:rPr>
              <a:t>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274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319" y="2851856"/>
            <a:ext cx="7345362" cy="1154289"/>
          </a:xfrm>
        </p:spPr>
        <p:txBody>
          <a:bodyPr/>
          <a:lstStyle/>
          <a:p>
            <a:r>
              <a:rPr lang="en-US" sz="4400" dirty="0" smtClean="0"/>
              <a:t>Parent and Child Processes</a:t>
            </a:r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903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Operations on Processes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5339" y="1030112"/>
            <a:ext cx="8589374" cy="2521471"/>
          </a:xfrm>
        </p:spPr>
        <p:txBody>
          <a:bodyPr>
            <a:normAutofit fontScale="92500" lnSpcReduction="10000"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dirty="0">
                <a:ea typeface="Comic Sans MS"/>
                <a:cs typeface="Comic Sans MS"/>
                <a:sym typeface="Comic Sans MS"/>
              </a:rPr>
              <a:t>A process may create </a:t>
            </a:r>
            <a:r>
              <a:rPr lang="en-US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new processes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by issuing a process creating system call </a:t>
            </a:r>
            <a:r>
              <a:rPr lang="en-US" dirty="0" smtClean="0">
                <a:ea typeface="Comic Sans MS"/>
                <a:cs typeface="Comic Sans MS"/>
                <a:sym typeface="Wingdings"/>
              </a:rPr>
              <a:t>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asking the OS to create another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process</a:t>
            </a:r>
            <a:endParaRPr lang="en-US" dirty="0"/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  <a:buNone/>
            </a:pPr>
            <a:endParaRPr lang="en-US" sz="400" dirty="0">
              <a:ea typeface="Comic Sans MS"/>
              <a:cs typeface="Comic Sans MS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rgbClr val="3333FF"/>
              </a:buClr>
              <a:buSzPts val="22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Parent process: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the creator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process</a:t>
            </a:r>
            <a:endParaRPr lang="en-US" dirty="0"/>
          </a:p>
          <a:p>
            <a:pPr marL="674548" lvl="1" indent="-234896">
              <a:spcBef>
                <a:spcPts val="80"/>
              </a:spcBef>
              <a:buClr>
                <a:srgbClr val="000000"/>
              </a:buClr>
              <a:buSzPts val="400"/>
              <a:buFont typeface="Wingdings" panose="05000000000000000000" pitchFamily="2" charset="2"/>
              <a:buChar char="§"/>
            </a:pPr>
            <a:endParaRPr lang="en-US" sz="400" dirty="0">
              <a:ea typeface="Comic Sans MS"/>
              <a:cs typeface="Comic Sans MS"/>
              <a:sym typeface="Comic Sans MS"/>
            </a:endParaRPr>
          </a:p>
          <a:p>
            <a:pPr marL="674548" lvl="1" indent="-234896">
              <a:spcBef>
                <a:spcPts val="80"/>
              </a:spcBef>
              <a:buClr>
                <a:srgbClr val="000000"/>
              </a:buClr>
              <a:buSzPts val="400"/>
              <a:buFont typeface="Wingdings" panose="05000000000000000000" pitchFamily="2" charset="2"/>
              <a:buChar char="§"/>
            </a:pPr>
            <a:endParaRPr lang="en-US" sz="400" dirty="0">
              <a:ea typeface="Comic Sans MS"/>
              <a:cs typeface="Comic Sans MS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rgbClr val="3333FF"/>
              </a:buClr>
              <a:buSzPts val="22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Child process: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the process created by the parent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process</a:t>
            </a:r>
            <a:endParaRPr lang="en-US" dirty="0"/>
          </a:p>
          <a:p>
            <a:pPr marL="674548" lvl="1" indent="-234896">
              <a:spcBef>
                <a:spcPts val="80"/>
              </a:spcBef>
              <a:buClr>
                <a:srgbClr val="000000"/>
              </a:buClr>
              <a:buSzPts val="400"/>
              <a:buFont typeface="Wingdings" panose="05000000000000000000" pitchFamily="2" charset="2"/>
              <a:buChar char="§"/>
            </a:pPr>
            <a:endParaRPr lang="en-US" sz="400" dirty="0">
              <a:ea typeface="Comic Sans MS"/>
              <a:cs typeface="Comic Sans MS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rgbClr val="000000"/>
              </a:buClr>
              <a:buSzPts val="2200"/>
              <a:buFont typeface="Wingdings" panose="05000000000000000000" pitchFamily="2" charset="2"/>
              <a:buChar char="§"/>
            </a:pPr>
            <a:r>
              <a:rPr lang="en-US" dirty="0">
                <a:ea typeface="Comic Sans MS"/>
                <a:cs typeface="Comic Sans MS"/>
                <a:sym typeface="Comic Sans MS"/>
              </a:rPr>
              <a:t>Child processes can create their own child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processes</a:t>
            </a:r>
            <a:endParaRPr lang="en-US" dirty="0"/>
          </a:p>
          <a:p>
            <a:pPr marL="585702" lvl="1" indent="-171450">
              <a:spcBef>
                <a:spcPts val="80"/>
              </a:spcBef>
              <a:buClr>
                <a:srgbClr val="000000"/>
              </a:buClr>
              <a:buSzPts val="400"/>
              <a:buFont typeface="Wingdings" panose="05000000000000000000" pitchFamily="2" charset="2"/>
              <a:buChar char="§"/>
            </a:pPr>
            <a:endParaRPr lang="en-US" sz="400" dirty="0">
              <a:ea typeface="Comic Sans MS"/>
              <a:cs typeface="Comic Sans MS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rgbClr val="3333FF"/>
              </a:buClr>
              <a:buSzPts val="22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Process tree: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a model of parent-child relationships</a:t>
            </a:r>
            <a:endParaRPr lang="en-US" dirty="0"/>
          </a:p>
        </p:txBody>
      </p:sp>
      <p:pic>
        <p:nvPicPr>
          <p:cNvPr id="5" name="Shape 4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05100" y="3500419"/>
            <a:ext cx="5244548" cy="29670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340126" y="3922642"/>
            <a:ext cx="13649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Comic Sans MS"/>
                <a:cs typeface="Comic Sans MS"/>
                <a:sym typeface="Comic Sans MS"/>
              </a:rPr>
              <a:t>Process tree </a:t>
            </a:r>
            <a:r>
              <a:rPr lang="en-US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Comic Sans MS"/>
                <a:cs typeface="Comic Sans MS"/>
                <a:sym typeface="Comic Sans MS"/>
              </a:rPr>
              <a:t>on a typical Linux system</a:t>
            </a:r>
            <a:endParaRPr lang="en-US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343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Operations on Processes: </a:t>
            </a:r>
            <a:r>
              <a:rPr lang="en-US" sz="2400" dirty="0" smtClean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Windows Process </a:t>
            </a:r>
            <a:r>
              <a:rPr lang="en-US" sz="2400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Tree Example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28347" y="1030112"/>
            <a:ext cx="3581044" cy="2203418"/>
          </a:xfrm>
        </p:spPr>
        <p:txBody>
          <a:bodyPr/>
          <a:lstStyle/>
          <a:p>
            <a:r>
              <a:rPr lang="en-US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Windows: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“End Process Tree” terminates the selected process and all its descendants</a:t>
            </a:r>
            <a:endParaRPr lang="en-US" dirty="0"/>
          </a:p>
        </p:txBody>
      </p:sp>
      <p:pic>
        <p:nvPicPr>
          <p:cNvPr id="5" name="Shape 446"/>
          <p:cNvPicPr preferRelativeResize="0"/>
          <p:nvPr/>
        </p:nvPicPr>
        <p:blipFill rotWithShape="1">
          <a:blip r:embed="rId2">
            <a:alphaModFix/>
          </a:blip>
          <a:srcRect l="29259" t="13629" r="41773" b="34984"/>
          <a:stretch/>
        </p:blipFill>
        <p:spPr>
          <a:xfrm>
            <a:off x="4011964" y="1049281"/>
            <a:ext cx="4800600" cy="53223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0021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700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Operations on Processes: </a:t>
            </a:r>
            <a:r>
              <a:rPr lang="en-US" sz="2700" dirty="0" smtClean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Linux Process </a:t>
            </a:r>
            <a:r>
              <a:rPr lang="en-US" sz="2700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Tree Example</a:t>
            </a:r>
            <a:endParaRPr lang="en-US" sz="27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49287" y="5950226"/>
            <a:ext cx="5645427" cy="36659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 smtClean="0">
                <a:ea typeface="Comic Sans MS"/>
                <a:cs typeface="Comic Sans MS"/>
                <a:sym typeface="Comic Sans MS"/>
              </a:rPr>
              <a:t>Process </a:t>
            </a:r>
            <a:r>
              <a:rPr lang="en-US" sz="2000" dirty="0">
                <a:ea typeface="Comic Sans MS"/>
                <a:cs typeface="Comic Sans MS"/>
                <a:sym typeface="Comic Sans MS"/>
              </a:rPr>
              <a:t>displayed using the “</a:t>
            </a:r>
            <a:r>
              <a:rPr lang="en-US" sz="2000" dirty="0" err="1">
                <a:ea typeface="Comic Sans MS"/>
                <a:cs typeface="Comic Sans MS"/>
                <a:sym typeface="Comic Sans MS"/>
              </a:rPr>
              <a:t>htop</a:t>
            </a:r>
            <a:r>
              <a:rPr lang="en-US" sz="2000" dirty="0">
                <a:ea typeface="Comic Sans MS"/>
                <a:cs typeface="Comic Sans MS"/>
                <a:sym typeface="Comic Sans MS"/>
              </a:rPr>
              <a:t>” program</a:t>
            </a:r>
            <a:endParaRPr lang="en-US" sz="2000" dirty="0"/>
          </a:p>
        </p:txBody>
      </p:sp>
      <p:pic>
        <p:nvPicPr>
          <p:cNvPr id="5" name="Shape 453" descr="E:\Screenshot from 2012-09-05 12:27:1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774" y="1049316"/>
            <a:ext cx="8192453" cy="4801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4719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Operations on Processes: Parent-Child Relations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Clr>
                <a:srgbClr val="000000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dirty="0">
                <a:ea typeface="Comic Sans MS"/>
                <a:cs typeface="Comic Sans MS"/>
                <a:sym typeface="Comic Sans MS"/>
              </a:rPr>
              <a:t>After creating a child process a parent process may:</a:t>
            </a:r>
            <a:endParaRPr lang="en-US" dirty="0"/>
          </a:p>
          <a:p>
            <a:pPr marL="311085" lvl="0" indent="-298385">
              <a:spcBef>
                <a:spcPts val="40"/>
              </a:spcBef>
              <a:buClr>
                <a:srgbClr val="000000"/>
              </a:buClr>
              <a:buSzPts val="200"/>
              <a:buNone/>
            </a:pPr>
            <a:endParaRPr lang="en-US" sz="200" dirty="0">
              <a:ea typeface="Comic Sans MS"/>
              <a:cs typeface="Comic Sans MS"/>
              <a:sym typeface="Comic Sans MS"/>
            </a:endParaRPr>
          </a:p>
          <a:p>
            <a:pPr marL="688975" lvl="1" indent="-344488">
              <a:spcBef>
                <a:spcPts val="440"/>
              </a:spcBef>
              <a:buClr>
                <a:schemeClr val="tx1"/>
              </a:buClr>
              <a:buSzPts val="22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continue</a:t>
            </a:r>
            <a:r>
              <a:rPr lang="en-US" dirty="0">
                <a:ea typeface="Comic Sans MS"/>
                <a:cs typeface="Comic Sans MS"/>
                <a:sym typeface="Comic Sans MS"/>
              </a:rPr>
              <a:t> executing,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or</a:t>
            </a:r>
            <a:endParaRPr lang="en-US" dirty="0"/>
          </a:p>
          <a:p>
            <a:pPr marL="688975" lvl="1" indent="-344488">
              <a:spcBef>
                <a:spcPts val="40"/>
              </a:spcBef>
              <a:buClr>
                <a:schemeClr val="tx1"/>
              </a:buClr>
              <a:buSzPts val="200"/>
              <a:buFont typeface="Wingdings" panose="05000000000000000000" pitchFamily="2" charset="2"/>
              <a:buChar char="§"/>
            </a:pPr>
            <a:endParaRPr lang="en-US" sz="200" dirty="0">
              <a:ea typeface="Comic Sans MS"/>
              <a:cs typeface="Comic Sans MS"/>
              <a:sym typeface="Comic Sans MS"/>
            </a:endParaRPr>
          </a:p>
          <a:p>
            <a:pPr marL="688975" lvl="1" indent="-344488">
              <a:spcBef>
                <a:spcPts val="440"/>
              </a:spcBef>
              <a:buClr>
                <a:schemeClr val="tx1"/>
              </a:buClr>
              <a:buSzPts val="22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wait</a:t>
            </a:r>
            <a:r>
              <a:rPr lang="en-US" dirty="0">
                <a:ea typeface="Comic Sans MS"/>
                <a:cs typeface="Comic Sans MS"/>
                <a:sym typeface="Comic Sans MS"/>
              </a:rPr>
              <a:t> for the child process to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terminate</a:t>
            </a:r>
            <a:endParaRPr lang="en-US" dirty="0"/>
          </a:p>
          <a:p>
            <a:pPr marL="674548" lvl="1" indent="-234896">
              <a:spcBef>
                <a:spcPts val="80"/>
              </a:spcBef>
              <a:buClr>
                <a:schemeClr val="tx1"/>
              </a:buClr>
              <a:buSzPts val="400"/>
              <a:buNone/>
            </a:pPr>
            <a:endParaRPr lang="en-US" sz="400" dirty="0">
              <a:ea typeface="Comic Sans MS"/>
              <a:cs typeface="Comic Sans MS"/>
              <a:sym typeface="Comic Sans MS"/>
            </a:endParaRPr>
          </a:p>
          <a:p>
            <a:pPr lvl="0">
              <a:spcBef>
                <a:spcPts val="480"/>
              </a:spcBef>
              <a:buClr>
                <a:schemeClr val="tx1"/>
              </a:buClr>
              <a:buSzPts val="2400"/>
              <a:buFont typeface="Wingdings" panose="05000000000000000000" pitchFamily="2" charset="2"/>
              <a:buChar char="q"/>
            </a:pPr>
            <a:r>
              <a:rPr lang="en-US" dirty="0">
                <a:ea typeface="Comic Sans MS"/>
                <a:cs typeface="Comic Sans MS"/>
                <a:sym typeface="Comic Sans MS"/>
              </a:rPr>
              <a:t>The child process can either:</a:t>
            </a:r>
            <a:endParaRPr lang="en-US" dirty="0"/>
          </a:p>
          <a:p>
            <a:pPr marL="311085" lvl="0" indent="-285685">
              <a:spcBef>
                <a:spcPts val="80"/>
              </a:spcBef>
              <a:buClr>
                <a:schemeClr val="tx1"/>
              </a:buClr>
              <a:buSzPts val="400"/>
              <a:buNone/>
            </a:pPr>
            <a:endParaRPr lang="en-US" sz="400" dirty="0">
              <a:ea typeface="Comic Sans MS"/>
              <a:cs typeface="Comic Sans MS"/>
              <a:sym typeface="Comic Sans MS"/>
            </a:endParaRPr>
          </a:p>
          <a:p>
            <a:pPr marL="569913" lvl="1" indent="-225425">
              <a:spcBef>
                <a:spcPts val="440"/>
              </a:spcBef>
              <a:buClr>
                <a:schemeClr val="tx1"/>
              </a:buClr>
              <a:buSzPts val="2200"/>
              <a:buFont typeface="Wingdings" panose="05000000000000000000" pitchFamily="2" charset="2"/>
              <a:buChar char="§"/>
            </a:pPr>
            <a:r>
              <a:rPr lang="en-US" dirty="0">
                <a:ea typeface="Comic Sans MS"/>
                <a:cs typeface="Comic Sans MS"/>
                <a:sym typeface="Comic Sans MS"/>
              </a:rPr>
              <a:t>be a </a:t>
            </a:r>
            <a:r>
              <a:rPr lang="en-US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duplicate</a:t>
            </a:r>
            <a:r>
              <a:rPr lang="en-US" dirty="0">
                <a:ea typeface="Comic Sans MS"/>
                <a:cs typeface="Comic Sans MS"/>
                <a:sym typeface="Comic Sans MS"/>
              </a:rPr>
              <a:t> of the parent process (i.e., has the same program and data), or</a:t>
            </a:r>
            <a:endParaRPr lang="en-US" dirty="0"/>
          </a:p>
          <a:p>
            <a:pPr marL="569913" lvl="1" indent="-225425">
              <a:spcBef>
                <a:spcPts val="80"/>
              </a:spcBef>
              <a:buClr>
                <a:schemeClr val="tx1"/>
              </a:buClr>
              <a:buSzPts val="400"/>
              <a:buFont typeface="Wingdings" panose="05000000000000000000" pitchFamily="2" charset="2"/>
              <a:buChar char="§"/>
            </a:pPr>
            <a:endParaRPr lang="en-US" sz="400" dirty="0">
              <a:ea typeface="Comic Sans MS"/>
              <a:cs typeface="Comic Sans MS"/>
              <a:sym typeface="Comic Sans MS"/>
            </a:endParaRPr>
          </a:p>
          <a:p>
            <a:pPr marL="569913" lvl="1" indent="-225425">
              <a:spcBef>
                <a:spcPts val="440"/>
              </a:spcBef>
              <a:buClr>
                <a:schemeClr val="tx1"/>
              </a:buClr>
              <a:buSzPts val="2200"/>
              <a:buFont typeface="Wingdings" panose="05000000000000000000" pitchFamily="2" charset="2"/>
              <a:buChar char="§"/>
            </a:pPr>
            <a:r>
              <a:rPr lang="en-US" dirty="0">
                <a:ea typeface="Comic Sans MS"/>
                <a:cs typeface="Comic Sans MS"/>
                <a:sym typeface="Comic Sans MS"/>
              </a:rPr>
              <a:t>it may be running a </a:t>
            </a:r>
            <a:r>
              <a:rPr lang="en-US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new</a:t>
            </a:r>
            <a:r>
              <a:rPr lang="en-US" dirty="0">
                <a:ea typeface="Comic Sans MS"/>
                <a:cs typeface="Comic Sans MS"/>
                <a:sym typeface="Comic Sans MS"/>
              </a:rPr>
              <a:t>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38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on process creation</a:t>
            </a:r>
          </a:p>
          <a:p>
            <a:r>
              <a:rPr lang="en-US" dirty="0" smtClean="0"/>
              <a:t>Inter-process communications</a:t>
            </a:r>
          </a:p>
          <a:p>
            <a:r>
              <a:rPr lang="en-US" dirty="0" smtClean="0"/>
              <a:t>C Coding </a:t>
            </a:r>
            <a:r>
              <a:rPr lang="en-US" smtClean="0"/>
              <a:t>Assignment Due</a:t>
            </a:r>
          </a:p>
          <a:p>
            <a:r>
              <a:rPr lang="en-US" smtClean="0"/>
              <a:t>Process </a:t>
            </a:r>
            <a:r>
              <a:rPr lang="en-US" dirty="0" smtClean="0"/>
              <a:t>Assignment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204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i="1" dirty="0"/>
              <a:t>Operating System Concepts, 9th Edition, </a:t>
            </a:r>
            <a:r>
              <a:rPr lang="en-US" sz="2800" dirty="0"/>
              <a:t>Abraham </a:t>
            </a:r>
            <a:r>
              <a:rPr lang="en-US" sz="2800" dirty="0" err="1"/>
              <a:t>Silberschatz</a:t>
            </a:r>
            <a:r>
              <a:rPr lang="en-US" sz="2800" dirty="0"/>
              <a:t>, Peter Baer Galvin, Greg </a:t>
            </a:r>
            <a:r>
              <a:rPr lang="en-US" sz="2800" dirty="0" smtClean="0"/>
              <a:t>Gagne</a:t>
            </a:r>
          </a:p>
          <a:p>
            <a:pPr lvl="1"/>
            <a:r>
              <a:rPr lang="en-US" sz="2400" dirty="0" smtClean="0"/>
              <a:t>Chapter 3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8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sto MT"/>
                <a:ea typeface="MS PGothic" charset="0"/>
                <a:cs typeface="Calisto MT"/>
              </a:rPr>
              <a:t>Process </a:t>
            </a:r>
            <a:r>
              <a:rPr lang="en-US" dirty="0" smtClean="0">
                <a:latin typeface="Calisto MT"/>
                <a:ea typeface="MS PGothic" charset="0"/>
                <a:cs typeface="Calisto MT"/>
              </a:rPr>
              <a:t>Concept</a:t>
            </a:r>
          </a:p>
          <a:p>
            <a:r>
              <a:rPr lang="en-US" dirty="0" smtClean="0">
                <a:latin typeface="Calisto MT"/>
                <a:ea typeface="MS PGothic" charset="0"/>
                <a:cs typeface="Calisto MT"/>
              </a:rPr>
              <a:t>Process Scheduling</a:t>
            </a:r>
          </a:p>
          <a:p>
            <a:r>
              <a:rPr lang="en-US" dirty="0" smtClean="0">
                <a:latin typeface="Calisto MT"/>
                <a:ea typeface="MS PGothic" charset="0"/>
                <a:cs typeface="Calisto MT"/>
              </a:rPr>
              <a:t>Parent and Children</a:t>
            </a:r>
            <a:endParaRPr lang="en-US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131934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319" y="2851856"/>
            <a:ext cx="7345362" cy="1154289"/>
          </a:xfrm>
        </p:spPr>
        <p:txBody>
          <a:bodyPr/>
          <a:lstStyle/>
          <a:p>
            <a:r>
              <a:rPr lang="en-US" dirty="0" smtClean="0"/>
              <a:t>Process Concept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60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256032" y="6321666"/>
            <a:ext cx="283280" cy="256222"/>
          </a:xfrm>
        </p:spPr>
        <p:txBody>
          <a:bodyPr/>
          <a:lstStyle/>
          <a:p>
            <a:fld id="{72AFE102-A273-8544-BB2F-FAAE6DB0274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Review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03783" y="1271415"/>
            <a:ext cx="7536433" cy="2989273"/>
            <a:chOff x="3683" y="0"/>
            <a:chExt cx="7536433" cy="3581400"/>
          </a:xfrm>
        </p:grpSpPr>
        <p:sp>
          <p:nvSpPr>
            <p:cNvPr id="5" name="Rounded Rectangle 4"/>
            <p:cNvSpPr/>
            <p:nvPr/>
          </p:nvSpPr>
          <p:spPr>
            <a:xfrm>
              <a:off x="3683" y="0"/>
              <a:ext cx="7536433" cy="3581400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3683" y="0"/>
              <a:ext cx="7536433" cy="7182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kern="1200" dirty="0" smtClean="0"/>
                <a:t>A </a:t>
              </a:r>
              <a:r>
                <a:rPr lang="en-US" sz="2600" i="1" kern="1200" dirty="0" smtClean="0">
                  <a:solidFill>
                    <a:schemeClr val="accent1"/>
                  </a:solidFill>
                </a:rPr>
                <a:t>process</a:t>
              </a:r>
              <a:r>
                <a:rPr lang="en-US" sz="2600" i="1" kern="1200" dirty="0" smtClean="0"/>
                <a:t> </a:t>
              </a:r>
              <a:r>
                <a:rPr lang="en-US" sz="2600" kern="1200" dirty="0" smtClean="0"/>
                <a:t>can be defined as:</a:t>
              </a:r>
              <a:endParaRPr lang="en-US" sz="2600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485891" y="1863539"/>
            <a:ext cx="6172218" cy="580568"/>
            <a:chOff x="685790" y="1065812"/>
            <a:chExt cx="6172218" cy="580568"/>
          </a:xfrm>
        </p:grpSpPr>
        <p:sp>
          <p:nvSpPr>
            <p:cNvPr id="20" name="Rounded Rectangle 19"/>
            <p:cNvSpPr/>
            <p:nvPr/>
          </p:nvSpPr>
          <p:spPr>
            <a:xfrm>
              <a:off x="685790" y="1065812"/>
              <a:ext cx="6172218" cy="58056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ounded Rectangle 4"/>
            <p:cNvSpPr/>
            <p:nvPr/>
          </p:nvSpPr>
          <p:spPr>
            <a:xfrm>
              <a:off x="702794" y="1082816"/>
              <a:ext cx="6138210" cy="5465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34290" rIns="45720" bIns="3429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>
                  <a:solidFill>
                    <a:schemeClr val="bg1"/>
                  </a:solidFill>
                </a:rPr>
                <a:t>A program in execution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409713" y="2418867"/>
            <a:ext cx="6324574" cy="451914"/>
            <a:chOff x="609612" y="1621140"/>
            <a:chExt cx="6324574" cy="451914"/>
          </a:xfrm>
        </p:grpSpPr>
        <p:sp>
          <p:nvSpPr>
            <p:cNvPr id="18" name="Rounded Rectangle 17"/>
            <p:cNvSpPr/>
            <p:nvPr/>
          </p:nvSpPr>
          <p:spPr>
            <a:xfrm>
              <a:off x="609612" y="1621140"/>
              <a:ext cx="6324574" cy="451914"/>
            </a:xfrm>
            <a:prstGeom prst="roundRect">
              <a:avLst>
                <a:gd name="adj" fmla="val 10000"/>
              </a:avLst>
            </a:prstGeom>
            <a:solidFill>
              <a:schemeClr val="accent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ounded Rectangle 6"/>
            <p:cNvSpPr/>
            <p:nvPr/>
          </p:nvSpPr>
          <p:spPr>
            <a:xfrm>
              <a:off x="622848" y="1634376"/>
              <a:ext cx="6298102" cy="4254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34290" rIns="45720" bIns="3429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>
                  <a:solidFill>
                    <a:schemeClr val="bg1"/>
                  </a:solidFill>
                </a:rPr>
                <a:t>An instance of a running program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04910" y="2865232"/>
            <a:ext cx="6934181" cy="464426"/>
            <a:chOff x="304809" y="2067505"/>
            <a:chExt cx="6934181" cy="464426"/>
          </a:xfrm>
        </p:grpSpPr>
        <p:sp>
          <p:nvSpPr>
            <p:cNvPr id="16" name="Rounded Rectangle 15"/>
            <p:cNvSpPr/>
            <p:nvPr/>
          </p:nvSpPr>
          <p:spPr>
            <a:xfrm>
              <a:off x="304809" y="2067505"/>
              <a:ext cx="6934181" cy="464426"/>
            </a:xfrm>
            <a:prstGeom prst="roundRect">
              <a:avLst>
                <a:gd name="adj" fmla="val 10000"/>
              </a:avLst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8"/>
            <p:cNvSpPr/>
            <p:nvPr/>
          </p:nvSpPr>
          <p:spPr>
            <a:xfrm>
              <a:off x="318412" y="2081108"/>
              <a:ext cx="6906975" cy="4372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34290" rIns="45720" bIns="3429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>
                  <a:solidFill>
                    <a:schemeClr val="bg1"/>
                  </a:solidFill>
                </a:rPr>
                <a:t>The entity that can be assigned to, and executed on, a processor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00106" y="3331521"/>
            <a:ext cx="7543788" cy="759835"/>
            <a:chOff x="5" y="2533794"/>
            <a:chExt cx="7543788" cy="759835"/>
          </a:xfrm>
        </p:grpSpPr>
        <p:sp>
          <p:nvSpPr>
            <p:cNvPr id="14" name="Rounded Rectangle 13"/>
            <p:cNvSpPr/>
            <p:nvPr/>
          </p:nvSpPr>
          <p:spPr>
            <a:xfrm>
              <a:off x="5" y="2533794"/>
              <a:ext cx="7543788" cy="759835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10"/>
            <p:cNvSpPr/>
            <p:nvPr/>
          </p:nvSpPr>
          <p:spPr>
            <a:xfrm>
              <a:off x="22260" y="2556049"/>
              <a:ext cx="7499278" cy="7153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34290" rIns="45720" bIns="3429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NZ" sz="1800" kern="1200" dirty="0" smtClean="0">
                  <a:solidFill>
                    <a:schemeClr val="bg1"/>
                  </a:solidFill>
                </a:rPr>
                <a:t>A unit of activity characterized by a single sequential thread of execution, a current state, and an associated set of system resources</a:t>
              </a:r>
              <a:endParaRPr lang="en-US" sz="1800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Can 22"/>
          <p:cNvSpPr/>
          <p:nvPr/>
        </p:nvSpPr>
        <p:spPr>
          <a:xfrm>
            <a:off x="610696" y="4656670"/>
            <a:ext cx="1943417" cy="874889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909608" y="4920357"/>
            <a:ext cx="134559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myProgram</a:t>
            </a:r>
            <a:r>
              <a:rPr lang="en-US" dirty="0"/>
              <a:t> </a:t>
            </a:r>
            <a:endParaRPr lang="en-US" dirty="0" smtClean="0"/>
          </a:p>
          <a:p>
            <a:pPr algn="ctr"/>
            <a:r>
              <a:rPr lang="en-US" sz="1600" dirty="0" smtClean="0"/>
              <a:t>(executable)</a:t>
            </a:r>
            <a:endParaRPr lang="en-US" dirty="0" smtClean="0"/>
          </a:p>
        </p:txBody>
      </p:sp>
      <p:sp>
        <p:nvSpPr>
          <p:cNvPr id="25" name="Round Diagonal Corner Rectangle 24"/>
          <p:cNvSpPr/>
          <p:nvPr/>
        </p:nvSpPr>
        <p:spPr>
          <a:xfrm>
            <a:off x="3192635" y="4607089"/>
            <a:ext cx="2879392" cy="995025"/>
          </a:xfrm>
          <a:prstGeom prst="round2DiagRect">
            <a:avLst/>
          </a:prstGeom>
          <a:solidFill>
            <a:srgbClr val="FCD2AC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 smtClean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51178" y="5638043"/>
            <a:ext cx="1012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Memory</a:t>
            </a:r>
            <a:endParaRPr lang="en-US" i="1" dirty="0"/>
          </a:p>
        </p:txBody>
      </p:sp>
      <p:cxnSp>
        <p:nvCxnSpPr>
          <p:cNvPr id="29" name="Curved Connector 28"/>
          <p:cNvCxnSpPr>
            <a:stCxn id="23" idx="4"/>
            <a:endCxn id="25" idx="2"/>
          </p:cNvCxnSpPr>
          <p:nvPr/>
        </p:nvCxnSpPr>
        <p:spPr>
          <a:xfrm>
            <a:off x="2554113" y="5094115"/>
            <a:ext cx="638522" cy="10487"/>
          </a:xfrm>
          <a:prstGeom prst="curvedConnector3">
            <a:avLst/>
          </a:prstGeom>
          <a:ln w="12700" cmpd="sng">
            <a:solidFill>
              <a:srgbClr val="00009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Parallelogram 29"/>
          <p:cNvSpPr/>
          <p:nvPr/>
        </p:nvSpPr>
        <p:spPr>
          <a:xfrm>
            <a:off x="6452564" y="4642559"/>
            <a:ext cx="1874871" cy="889000"/>
          </a:xfrm>
          <a:prstGeom prst="parallelogram">
            <a:avLst/>
          </a:prstGeom>
          <a:noFill/>
          <a:ln w="9525" cmpd="sng">
            <a:solidFill>
              <a:srgbClr val="0000FF"/>
            </a:solidFill>
            <a:prstDash val="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 smtClean="0">
                <a:solidFill>
                  <a:srgbClr val="000000"/>
                </a:solidFill>
              </a:rPr>
              <a:t>myProgram</a:t>
            </a:r>
            <a:r>
              <a:rPr lang="en-US" i="1" dirty="0" smtClean="0">
                <a:solidFill>
                  <a:srgbClr val="000000"/>
                </a:solidFill>
              </a:rPr>
              <a:t> process in execution</a:t>
            </a:r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99095" y="4919935"/>
            <a:ext cx="250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000000"/>
                </a:solidFill>
              </a:rPr>
              <a:t>myProgram’s</a:t>
            </a:r>
            <a:r>
              <a:rPr lang="en-US" i="1" dirty="0" smtClean="0">
                <a:solidFill>
                  <a:srgbClr val="000000"/>
                </a:solidFill>
              </a:rPr>
              <a:t> instructions</a:t>
            </a:r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6072027" y="5040711"/>
            <a:ext cx="436981" cy="63891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6152736" y="5774531"/>
            <a:ext cx="2514983" cy="690469"/>
            <a:chOff x="5435208" y="5755570"/>
            <a:chExt cx="2528393" cy="827547"/>
          </a:xfrm>
        </p:grpSpPr>
        <p:sp>
          <p:nvSpPr>
            <p:cNvPr id="44" name="Shape 583"/>
            <p:cNvSpPr/>
            <p:nvPr/>
          </p:nvSpPr>
          <p:spPr>
            <a:xfrm>
              <a:off x="5435208" y="5800536"/>
              <a:ext cx="2528393" cy="772502"/>
            </a:xfrm>
            <a:prstGeom prst="rect">
              <a:avLst/>
            </a:prstGeom>
            <a:gradFill>
              <a:gsLst>
                <a:gs pos="0">
                  <a:srgbClr val="FFE7C2"/>
                </a:gs>
                <a:gs pos="35000">
                  <a:srgbClr val="FFEED3"/>
                </a:gs>
                <a:gs pos="100000">
                  <a:srgbClr val="FFF9EB"/>
                </a:gs>
              </a:gsLst>
              <a:lin ang="16200000" scaled="0"/>
            </a:gradFill>
            <a:ln w="9525" cap="flat" cmpd="sng">
              <a:solidFill>
                <a:srgbClr val="DDC5A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endParaRPr>
            </a:p>
          </p:txBody>
        </p:sp>
        <p:sp>
          <p:nvSpPr>
            <p:cNvPr id="45" name="Shape 584"/>
            <p:cNvSpPr/>
            <p:nvPr/>
          </p:nvSpPr>
          <p:spPr>
            <a:xfrm>
              <a:off x="5448618" y="5755570"/>
              <a:ext cx="250157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 smtClean="0">
                  <a:solidFill>
                    <a:schemeClr val="dk1"/>
                  </a:solidFill>
                  <a:latin typeface="Calisto MT"/>
                  <a:ea typeface="Comic Sans MS"/>
                  <a:cs typeface="Calisto MT"/>
                  <a:sym typeface="Comic Sans MS"/>
                </a:rPr>
                <a:t>CPU</a:t>
              </a:r>
              <a:r>
                <a:rPr lang="en-US" sz="1400" dirty="0">
                  <a:solidFill>
                    <a:schemeClr val="dk1"/>
                  </a:solidFill>
                  <a:latin typeface="Calisto MT"/>
                  <a:ea typeface="Comic Sans MS"/>
                  <a:cs typeface="Calisto MT"/>
                  <a:sym typeface="Comic Sans MS"/>
                </a:rPr>
                <a:t>, </a:t>
              </a:r>
              <a:r>
                <a:rPr lang="en-US" sz="1400" dirty="0" smtClean="0">
                  <a:solidFill>
                    <a:schemeClr val="dk1"/>
                  </a:solidFill>
                  <a:latin typeface="Calisto MT"/>
                  <a:ea typeface="Comic Sans MS"/>
                  <a:cs typeface="Calisto MT"/>
                  <a:sym typeface="Comic Sans MS"/>
                </a:rPr>
                <a:t>memory, </a:t>
              </a:r>
              <a:r>
                <a:rPr lang="en-US" sz="1400" dirty="0">
                  <a:solidFill>
                    <a:schemeClr val="dk1"/>
                  </a:solidFill>
                  <a:latin typeface="Calisto MT"/>
                  <a:ea typeface="Comic Sans MS"/>
                  <a:cs typeface="Calisto MT"/>
                  <a:sym typeface="Comic Sans MS"/>
                </a:rPr>
                <a:t>I/O </a:t>
              </a:r>
              <a:r>
                <a:rPr lang="en-US" sz="1400" dirty="0" smtClean="0">
                  <a:solidFill>
                    <a:schemeClr val="dk1"/>
                  </a:solidFill>
                  <a:latin typeface="Calisto MT"/>
                  <a:ea typeface="Comic Sans MS"/>
                  <a:cs typeface="Calisto MT"/>
                  <a:sym typeface="Comic Sans MS"/>
                </a:rPr>
                <a:t>devices</a:t>
              </a:r>
              <a:endParaRPr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endParaRPr>
            </a:p>
          </p:txBody>
        </p:sp>
        <p:pic>
          <p:nvPicPr>
            <p:cNvPr id="46" name="Shape 585" descr="http://askyourpc.com/media/blogs/a/images_2/cpu_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37518" y="6132712"/>
              <a:ext cx="567639" cy="3682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Shape 589" descr="http://t2.gstatic.com/images?q=tbn:ANd9GcQ2nMQTaZEfWRdhmbqOX3MrrpVzrY92NWWCQotPHTLyuwyBa2UPhg&amp;t=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25192" y="6107988"/>
              <a:ext cx="535860" cy="4582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Shape 554" descr="http://png-1.findicons.com/files/icons/1684/ravenna/128/memory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52445" y="6103598"/>
              <a:ext cx="762000" cy="47951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3" name="Straight Arrow Connector 52"/>
          <p:cNvCxnSpPr>
            <a:stCxn id="30" idx="4"/>
            <a:endCxn id="45" idx="0"/>
          </p:cNvCxnSpPr>
          <p:nvPr/>
        </p:nvCxnSpPr>
        <p:spPr>
          <a:xfrm>
            <a:off x="7390000" y="5531559"/>
            <a:ext cx="20228" cy="242972"/>
          </a:xfrm>
          <a:prstGeom prst="straightConnector1">
            <a:avLst/>
          </a:prstGeom>
          <a:ln w="19050" cmpd="sng">
            <a:solidFill>
              <a:srgbClr val="00009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Shape 344" descr="http://icons.iconarchive.com/icons/media-design/hydropro-hardware/512/HP-Mouse-ic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8858" y="5976313"/>
            <a:ext cx="343382" cy="3757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" name="Straight Arrow Connector 61"/>
          <p:cNvCxnSpPr>
            <a:endCxn id="24" idx="2"/>
          </p:cNvCxnSpPr>
          <p:nvPr/>
        </p:nvCxnSpPr>
        <p:spPr>
          <a:xfrm flipV="1">
            <a:off x="1409713" y="5535910"/>
            <a:ext cx="172691" cy="276139"/>
          </a:xfrm>
          <a:prstGeom prst="straightConnector1">
            <a:avLst/>
          </a:prstGeom>
          <a:ln w="19050" cmpd="sng">
            <a:solidFill>
              <a:srgbClr val="00009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616" y="5909394"/>
            <a:ext cx="1850840" cy="53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39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 animBg="1"/>
      <p:bldP spid="27" grpId="0"/>
      <p:bldP spid="30" grpId="0" animBg="1"/>
      <p:bldP spid="42" grpId="0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in Memory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5339" y="1030112"/>
            <a:ext cx="5961772" cy="5286704"/>
          </a:xfrm>
        </p:spPr>
        <p:txBody>
          <a:bodyPr>
            <a:normAutofit/>
          </a:bodyPr>
          <a:lstStyle/>
          <a:p>
            <a:r>
              <a:rPr lang="en-US" dirty="0" smtClean="0"/>
              <a:t>A process is more than the program code</a:t>
            </a:r>
          </a:p>
          <a:p>
            <a:r>
              <a:rPr lang="en-US" dirty="0" smtClean="0"/>
              <a:t>Includes</a:t>
            </a:r>
          </a:p>
          <a:p>
            <a:pPr lvl="1"/>
            <a:r>
              <a:rPr lang="en-US" dirty="0" smtClean="0"/>
              <a:t>Current activity such as program counter (PC </a:t>
            </a:r>
            <a:r>
              <a:rPr lang="en-US" dirty="0"/>
              <a:t>specifying the next instruction to </a:t>
            </a:r>
            <a:r>
              <a:rPr lang="en-US" dirty="0" smtClean="0"/>
              <a:t>execute) and contents of </a:t>
            </a:r>
            <a:r>
              <a:rPr lang="en-US" dirty="0"/>
              <a:t>processor </a:t>
            </a:r>
            <a:r>
              <a:rPr lang="en-US" dirty="0" smtClean="0"/>
              <a:t>registers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 smtClean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Stack</a:t>
            </a:r>
            <a:r>
              <a:rPr lang="en-US" dirty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:</a:t>
            </a:r>
            <a:r>
              <a:rPr lang="en-US" dirty="0">
                <a:solidFill>
                  <a:srgbClr val="FF0000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stores function parameters, local variables, and return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address</a:t>
            </a:r>
            <a:endParaRPr lang="en-US" dirty="0" smtClean="0">
              <a:latin typeface="Calisto MT"/>
              <a:cs typeface="Calisto MT"/>
              <a:sym typeface="Comic Sans MS"/>
            </a:endParaRP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Heap: </a:t>
            </a:r>
            <a:r>
              <a:rPr lang="en-US" dirty="0">
                <a:solidFill>
                  <a:schemeClr val="tx1"/>
                </a:solidFill>
                <a:latin typeface="Calisto MT"/>
                <a:ea typeface="Comic Sans MS"/>
                <a:cs typeface="Calisto MT"/>
                <a:sym typeface="Comic Sans MS"/>
              </a:rPr>
              <a:t>contains dynamic memory allocated during process runtime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Data: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contains global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variables</a:t>
            </a:r>
            <a:endParaRPr lang="en-US" dirty="0" smtClean="0">
              <a:latin typeface="Calisto MT"/>
              <a:cs typeface="Calisto MT"/>
              <a:sym typeface="Comic Sans MS"/>
            </a:endParaRP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Text:</a:t>
            </a:r>
            <a:r>
              <a:rPr lang="en-US" dirty="0">
                <a:solidFill>
                  <a:srgbClr val="FF0000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stores the program instructions (i.e., the executable)</a:t>
            </a:r>
            <a:endParaRPr lang="en-US" dirty="0" smtClean="0">
              <a:latin typeface="Calisto MT"/>
              <a:cs typeface="Calisto MT"/>
            </a:endParaRPr>
          </a:p>
          <a:p>
            <a:pPr lvl="1"/>
            <a:endParaRPr lang="en-US" dirty="0"/>
          </a:p>
        </p:txBody>
      </p:sp>
      <p:sp>
        <p:nvSpPr>
          <p:cNvPr id="5" name="Shape 174"/>
          <p:cNvSpPr/>
          <p:nvPr/>
        </p:nvSpPr>
        <p:spPr>
          <a:xfrm>
            <a:off x="6857999" y="1100661"/>
            <a:ext cx="1950157" cy="5105400"/>
          </a:xfrm>
          <a:prstGeom prst="rect">
            <a:avLst/>
          </a:prstGeom>
          <a:gradFill>
            <a:gsLst>
              <a:gs pos="0">
                <a:srgbClr val="FFD88D"/>
              </a:gs>
              <a:gs pos="35000">
                <a:srgbClr val="FFE3B0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6" name="Shape 177"/>
          <p:cNvSpPr/>
          <p:nvPr/>
        </p:nvSpPr>
        <p:spPr>
          <a:xfrm>
            <a:off x="6857999" y="4948761"/>
            <a:ext cx="1950157" cy="622300"/>
          </a:xfrm>
          <a:prstGeom prst="rect">
            <a:avLst/>
          </a:prstGeom>
          <a:gradFill>
            <a:gsLst>
              <a:gs pos="0">
                <a:srgbClr val="C7F4FD"/>
              </a:gs>
              <a:gs pos="35000">
                <a:srgbClr val="ECFCFE"/>
              </a:gs>
              <a:gs pos="100000">
                <a:srgbClr val="FFFFFF"/>
              </a:gs>
            </a:gsLst>
            <a:lin ang="16200000" scaled="0"/>
          </a:gradFill>
          <a:ln w="9525" cap="flat" cmpd="sng">
            <a:solidFill>
              <a:srgbClr val="DDC5A4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Data</a:t>
            </a:r>
            <a:endParaRPr sz="1800" b="0" i="0" u="none" strike="noStrike" cap="none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7" name="Shape 178"/>
          <p:cNvSpPr/>
          <p:nvPr/>
        </p:nvSpPr>
        <p:spPr>
          <a:xfrm>
            <a:off x="6857999" y="5572647"/>
            <a:ext cx="1950157" cy="622300"/>
          </a:xfrm>
          <a:prstGeom prst="rect">
            <a:avLst/>
          </a:prstGeom>
          <a:gradFill>
            <a:gsLst>
              <a:gs pos="0">
                <a:srgbClr val="F9E8FE"/>
              </a:gs>
              <a:gs pos="35000">
                <a:srgbClr val="F1D2FE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Text (i.e. binary)</a:t>
            </a:r>
            <a:endParaRPr sz="1800" b="0" i="0" u="none" strike="noStrike" cap="none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8" name="Shape 179"/>
          <p:cNvSpPr/>
          <p:nvPr/>
        </p:nvSpPr>
        <p:spPr>
          <a:xfrm>
            <a:off x="6856133" y="4326461"/>
            <a:ext cx="1939323" cy="622300"/>
          </a:xfrm>
          <a:prstGeom prst="rect">
            <a:avLst/>
          </a:prstGeom>
          <a:gradFill>
            <a:gsLst>
              <a:gs pos="0">
                <a:srgbClr val="FFFF99"/>
              </a:gs>
              <a:gs pos="35000">
                <a:srgbClr val="FFFFAF"/>
              </a:gs>
              <a:gs pos="100000">
                <a:srgbClr val="FFFFF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Heap</a:t>
            </a:r>
            <a:endParaRPr sz="1800" b="0" i="0" u="none" strike="noStrike" cap="none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9" name="Shape 180"/>
          <p:cNvSpPr/>
          <p:nvPr/>
        </p:nvSpPr>
        <p:spPr>
          <a:xfrm>
            <a:off x="6857999" y="1100661"/>
            <a:ext cx="1950157" cy="622300"/>
          </a:xfrm>
          <a:prstGeom prst="rect">
            <a:avLst/>
          </a:prstGeom>
          <a:gradFill>
            <a:gsLst>
              <a:gs pos="0">
                <a:srgbClr val="AFDBAC"/>
              </a:gs>
              <a:gs pos="35000">
                <a:srgbClr val="C8E6C4"/>
              </a:gs>
              <a:gs pos="100000">
                <a:srgbClr val="EBF6E8"/>
              </a:gs>
            </a:gsLst>
            <a:lin ang="16200000" scaled="0"/>
          </a:gradFill>
          <a:ln w="9525" cap="flat" cmpd="sng">
            <a:solidFill>
              <a:srgbClr val="37802A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Stack</a:t>
            </a:r>
            <a:endParaRPr sz="1800" b="0" i="0" u="none" strike="noStrike" cap="none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cxnSp>
        <p:nvCxnSpPr>
          <p:cNvPr id="10" name="Shape 181"/>
          <p:cNvCxnSpPr>
            <a:stCxn id="9" idx="2"/>
          </p:cNvCxnSpPr>
          <p:nvPr/>
        </p:nvCxnSpPr>
        <p:spPr>
          <a:xfrm>
            <a:off x="7833078" y="1722961"/>
            <a:ext cx="0" cy="120650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1" name="Shape 182"/>
          <p:cNvCxnSpPr>
            <a:stCxn id="8" idx="0"/>
          </p:cNvCxnSpPr>
          <p:nvPr/>
        </p:nvCxnSpPr>
        <p:spPr>
          <a:xfrm flipV="1">
            <a:off x="7825795" y="2929361"/>
            <a:ext cx="7283" cy="139710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2" name="Shape 183"/>
          <p:cNvSpPr txBox="1"/>
          <p:nvPr/>
        </p:nvSpPr>
        <p:spPr>
          <a:xfrm>
            <a:off x="6450689" y="5753286"/>
            <a:ext cx="46587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0</a:t>
            </a:r>
            <a:endParaRPr sz="18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13" name="Shape 184"/>
          <p:cNvSpPr txBox="1"/>
          <p:nvPr/>
        </p:nvSpPr>
        <p:spPr>
          <a:xfrm>
            <a:off x="6174724" y="1212326"/>
            <a:ext cx="75383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max</a:t>
            </a:r>
            <a:endParaRPr sz="18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724034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in Memory Example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2777" y="1030112"/>
            <a:ext cx="5799667" cy="5092506"/>
          </a:xfrm>
          <a:ln>
            <a:noFill/>
            <a:prstDash val="lgDash"/>
          </a:ln>
        </p:spPr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SzPts val="500"/>
              <a:buNone/>
            </a:pPr>
            <a:endParaRPr lang="mr-IN" sz="5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0" lvl="0" indent="0">
              <a:spcBef>
                <a:spcPts val="480"/>
              </a:spcBef>
              <a:buClr>
                <a:srgbClr val="3333FF"/>
              </a:buClr>
              <a:buSzPts val="2400"/>
              <a:buNone/>
            </a:pPr>
            <a:r>
              <a:rPr lang="mr-IN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int </a:t>
            </a:r>
            <a:r>
              <a:rPr lang="mr-IN" dirty="0">
                <a:latin typeface="Calisto MT"/>
                <a:ea typeface="Comic Sans MS"/>
                <a:cs typeface="Calisto MT"/>
                <a:sym typeface="Comic Sans MS"/>
              </a:rPr>
              <a:t>a = 1</a:t>
            </a:r>
            <a:r>
              <a:rPr lang="mr-IN" dirty="0" smtClean="0">
                <a:latin typeface="Calisto MT"/>
                <a:ea typeface="Comic Sans MS"/>
                <a:cs typeface="Calisto MT"/>
                <a:sym typeface="Comic Sans MS"/>
              </a:rPr>
              <a:t>;</a:t>
            </a:r>
            <a:endParaRPr lang="mr-IN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0" lvl="0" indent="0">
              <a:spcBef>
                <a:spcPts val="480"/>
              </a:spcBef>
              <a:buClr>
                <a:srgbClr val="3333FF"/>
              </a:buClr>
              <a:buSzPts val="2400"/>
              <a:buNone/>
            </a:pPr>
            <a:r>
              <a:rPr lang="mr-IN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int </a:t>
            </a:r>
            <a:r>
              <a:rPr lang="mr-IN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f(</a:t>
            </a:r>
            <a:r>
              <a:rPr lang="mr-IN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int </a:t>
            </a:r>
            <a:r>
              <a:rPr lang="mr-IN" dirty="0">
                <a:latin typeface="Calisto MT"/>
                <a:ea typeface="Comic Sans MS"/>
                <a:cs typeface="Calisto MT"/>
                <a:sym typeface="Comic Sans MS"/>
              </a:rPr>
              <a:t>c) { </a:t>
            </a:r>
            <a:r>
              <a:rPr lang="mr-IN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int </a:t>
            </a:r>
            <a:r>
              <a:rPr lang="mr-IN" dirty="0">
                <a:latin typeface="Calisto MT"/>
                <a:ea typeface="Comic Sans MS"/>
                <a:cs typeface="Calisto MT"/>
                <a:sym typeface="Comic Sans MS"/>
              </a:rPr>
              <a:t>b = c+1; </a:t>
            </a:r>
            <a:r>
              <a:rPr lang="mr-IN" dirty="0">
                <a:solidFill>
                  <a:srgbClr val="FF0000"/>
                </a:solidFill>
                <a:latin typeface="Calisto MT"/>
                <a:ea typeface="Comic Sans MS"/>
                <a:cs typeface="Calisto MT"/>
                <a:sym typeface="Comic Sans MS"/>
              </a:rPr>
              <a:t>return</a:t>
            </a:r>
            <a:r>
              <a:rPr lang="mr-IN" dirty="0">
                <a:latin typeface="Calisto MT"/>
                <a:ea typeface="Comic Sans MS"/>
                <a:cs typeface="Calisto MT"/>
                <a:sym typeface="Comic Sans MS"/>
              </a:rPr>
              <a:t> b;}</a:t>
            </a:r>
            <a:endParaRPr lang="mr-IN" dirty="0">
              <a:latin typeface="Calisto MT"/>
              <a:cs typeface="Calisto MT"/>
            </a:endParaRPr>
          </a:p>
          <a:p>
            <a:pPr marL="0" lvl="0" indent="0">
              <a:spcBef>
                <a:spcPts val="100"/>
              </a:spcBef>
              <a:buClr>
                <a:srgbClr val="000000"/>
              </a:buClr>
              <a:buSzPts val="500"/>
              <a:buNone/>
            </a:pPr>
            <a:endParaRPr lang="mr-IN" sz="5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0" lvl="0" indent="0">
              <a:spcBef>
                <a:spcPts val="480"/>
              </a:spcBef>
              <a:buClr>
                <a:srgbClr val="3333FF"/>
              </a:buClr>
              <a:buSzPts val="2400"/>
              <a:buNone/>
            </a:pPr>
            <a:r>
              <a:rPr lang="mr-IN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int </a:t>
            </a:r>
            <a:r>
              <a:rPr lang="mr-IN" dirty="0">
                <a:latin typeface="Calisto MT"/>
                <a:ea typeface="Comic Sans MS"/>
                <a:cs typeface="Calisto MT"/>
                <a:sym typeface="Comic Sans MS"/>
              </a:rPr>
              <a:t>main()</a:t>
            </a:r>
          </a:p>
          <a:p>
            <a:pPr marL="0" lvl="0" indent="0">
              <a:spcBef>
                <a:spcPts val="480"/>
              </a:spcBef>
              <a:buClr>
                <a:srgbClr val="000000"/>
              </a:buClr>
              <a:buSzPts val="2400"/>
              <a:buNone/>
            </a:pPr>
            <a:r>
              <a:rPr lang="mr-IN" dirty="0">
                <a:latin typeface="Calisto MT"/>
                <a:ea typeface="Comic Sans MS"/>
                <a:cs typeface="Calisto MT"/>
                <a:sym typeface="Comic Sans MS"/>
              </a:rPr>
              <a:t>{	</a:t>
            </a:r>
            <a:r>
              <a:rPr lang="mr-IN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int </a:t>
            </a:r>
            <a:r>
              <a:rPr lang="mr-IN" dirty="0">
                <a:latin typeface="Calisto MT"/>
                <a:ea typeface="Comic Sans MS"/>
                <a:cs typeface="Calisto MT"/>
                <a:sym typeface="Comic Sans MS"/>
              </a:rPr>
              <a:t>d = 2;</a:t>
            </a:r>
          </a:p>
          <a:p>
            <a:pPr marL="0" lvl="0" indent="0">
              <a:spcBef>
                <a:spcPts val="480"/>
              </a:spcBef>
              <a:buClr>
                <a:srgbClr val="000000"/>
              </a:buClr>
              <a:buSzPts val="2400"/>
              <a:buNone/>
            </a:pPr>
            <a:r>
              <a:rPr lang="mr-IN" dirty="0">
                <a:latin typeface="Calisto MT"/>
                <a:ea typeface="Comic Sans MS"/>
                <a:cs typeface="Calisto MT"/>
                <a:sym typeface="Comic Sans MS"/>
              </a:rPr>
              <a:t>	</a:t>
            </a:r>
            <a:r>
              <a:rPr lang="mr-IN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char</a:t>
            </a:r>
            <a:r>
              <a:rPr lang="mr-IN" dirty="0">
                <a:latin typeface="Calisto MT"/>
                <a:ea typeface="Comic Sans MS"/>
                <a:cs typeface="Calisto MT"/>
                <a:sym typeface="Comic Sans MS"/>
              </a:rPr>
              <a:t>* arr = </a:t>
            </a:r>
            <a:r>
              <a:rPr lang="mr-IN" dirty="0">
                <a:solidFill>
                  <a:srgbClr val="FF0000"/>
                </a:solidFill>
                <a:latin typeface="Calisto MT"/>
                <a:ea typeface="Comic Sans MS"/>
                <a:cs typeface="Calisto MT"/>
                <a:sym typeface="Comic Sans MS"/>
              </a:rPr>
              <a:t>new</a:t>
            </a:r>
            <a:r>
              <a:rPr lang="mr-IN" dirty="0"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mr-IN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char</a:t>
            </a:r>
            <a:r>
              <a:rPr lang="mr-IN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[100</a:t>
            </a:r>
            <a:r>
              <a:rPr lang="mr-IN" dirty="0">
                <a:latin typeface="Calisto MT"/>
                <a:ea typeface="Comic Sans MS"/>
                <a:cs typeface="Calisto MT"/>
                <a:sym typeface="Comic Sans MS"/>
              </a:rPr>
              <a:t>];</a:t>
            </a:r>
            <a:endParaRPr lang="mr-IN" dirty="0">
              <a:latin typeface="Calisto MT"/>
              <a:cs typeface="Calisto MT"/>
            </a:endParaRPr>
          </a:p>
          <a:p>
            <a:pPr marL="0" lvl="0" indent="0">
              <a:spcBef>
                <a:spcPts val="480"/>
              </a:spcBef>
              <a:buClr>
                <a:srgbClr val="000000"/>
              </a:buClr>
              <a:buSzPts val="2400"/>
              <a:buNone/>
            </a:pPr>
            <a:r>
              <a:rPr lang="mr-IN" dirty="0">
                <a:latin typeface="Calisto MT"/>
                <a:ea typeface="Comic Sans MS"/>
                <a:cs typeface="Calisto MT"/>
                <a:sym typeface="Comic Sans MS"/>
              </a:rPr>
              <a:t>	for(</a:t>
            </a:r>
            <a:r>
              <a:rPr lang="mr-IN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int</a:t>
            </a:r>
            <a:r>
              <a:rPr lang="mr-IN" dirty="0">
                <a:latin typeface="Calisto MT"/>
                <a:ea typeface="Comic Sans MS"/>
                <a:cs typeface="Calisto MT"/>
                <a:sym typeface="Comic Sans MS"/>
              </a:rPr>
              <a:t> i = 0; i &lt; 100; ++i)</a:t>
            </a:r>
            <a:endParaRPr lang="mr-IN" dirty="0">
              <a:latin typeface="Calisto MT"/>
              <a:cs typeface="Calisto MT"/>
            </a:endParaRPr>
          </a:p>
          <a:p>
            <a:pPr marL="0" lvl="0" indent="0">
              <a:spcBef>
                <a:spcPts val="480"/>
              </a:spcBef>
              <a:buClr>
                <a:srgbClr val="000000"/>
              </a:buClr>
              <a:buSzPts val="2400"/>
              <a:buNone/>
            </a:pPr>
            <a:r>
              <a:rPr lang="mr-IN" dirty="0">
                <a:latin typeface="Calisto MT"/>
                <a:ea typeface="Comic Sans MS"/>
                <a:cs typeface="Calisto MT"/>
                <a:sym typeface="Comic Sans MS"/>
              </a:rPr>
              <a:t>		arr[i] = ‘\0’;</a:t>
            </a:r>
          </a:p>
          <a:p>
            <a:pPr marL="0" lvl="0" indent="0">
              <a:spcBef>
                <a:spcPts val="480"/>
              </a:spcBef>
              <a:buClr>
                <a:srgbClr val="000000"/>
              </a:buClr>
              <a:buSzPts val="2400"/>
              <a:buNone/>
            </a:pPr>
            <a:r>
              <a:rPr lang="mr-IN" dirty="0">
                <a:latin typeface="Calisto MT"/>
                <a:ea typeface="Comic Sans MS"/>
                <a:cs typeface="Calisto MT"/>
                <a:sym typeface="Comic Sans MS"/>
              </a:rPr>
              <a:t>	f(d); </a:t>
            </a:r>
            <a:endParaRPr lang="mr-IN" dirty="0">
              <a:latin typeface="Calisto MT"/>
              <a:cs typeface="Calisto MT"/>
            </a:endParaRPr>
          </a:p>
          <a:p>
            <a:pPr marL="0" lvl="0" indent="0">
              <a:spcBef>
                <a:spcPts val="480"/>
              </a:spcBef>
              <a:buClr>
                <a:srgbClr val="000000"/>
              </a:buClr>
              <a:buSzPts val="2400"/>
              <a:buNone/>
            </a:pPr>
            <a:r>
              <a:rPr lang="mr-IN" dirty="0">
                <a:latin typeface="Calisto MT"/>
                <a:ea typeface="Comic Sans MS"/>
                <a:cs typeface="Calisto MT"/>
                <a:sym typeface="Comic Sans MS"/>
              </a:rPr>
              <a:t>	</a:t>
            </a:r>
            <a:r>
              <a:rPr lang="mr-IN" dirty="0">
                <a:solidFill>
                  <a:srgbClr val="FF0000"/>
                </a:solidFill>
                <a:latin typeface="Calisto MT"/>
                <a:ea typeface="Comic Sans MS"/>
                <a:cs typeface="Calisto MT"/>
                <a:sym typeface="Comic Sans MS"/>
              </a:rPr>
              <a:t>delete</a:t>
            </a:r>
            <a:r>
              <a:rPr lang="mr-IN" dirty="0">
                <a:latin typeface="Calisto MT"/>
                <a:ea typeface="Comic Sans MS"/>
                <a:cs typeface="Calisto MT"/>
                <a:sym typeface="Comic Sans MS"/>
              </a:rPr>
              <a:t> arr;</a:t>
            </a:r>
          </a:p>
          <a:p>
            <a:pPr marL="0" lvl="0" indent="0">
              <a:spcBef>
                <a:spcPts val="480"/>
              </a:spcBef>
              <a:buClr>
                <a:srgbClr val="000000"/>
              </a:buClr>
              <a:buSzPts val="2400"/>
              <a:buNone/>
            </a:pPr>
            <a:r>
              <a:rPr lang="mr-IN" dirty="0">
                <a:latin typeface="Calisto MT"/>
                <a:ea typeface="Comic Sans MS"/>
                <a:cs typeface="Calisto MT"/>
                <a:sym typeface="Comic Sans MS"/>
              </a:rPr>
              <a:t>	</a:t>
            </a:r>
            <a:r>
              <a:rPr lang="mr-IN" dirty="0">
                <a:solidFill>
                  <a:srgbClr val="FF0000"/>
                </a:solidFill>
                <a:latin typeface="Calisto MT"/>
                <a:ea typeface="Comic Sans MS"/>
                <a:cs typeface="Calisto MT"/>
                <a:sym typeface="Comic Sans MS"/>
              </a:rPr>
              <a:t>return</a:t>
            </a:r>
            <a:r>
              <a:rPr lang="mr-IN" dirty="0">
                <a:latin typeface="Calisto MT"/>
                <a:ea typeface="Comic Sans MS"/>
                <a:cs typeface="Calisto MT"/>
                <a:sym typeface="Comic Sans MS"/>
              </a:rPr>
              <a:t> 0;</a:t>
            </a:r>
            <a:endParaRPr lang="mr-IN" dirty="0">
              <a:latin typeface="Calisto MT"/>
              <a:cs typeface="Calisto MT"/>
            </a:endParaRPr>
          </a:p>
          <a:p>
            <a:pPr marL="0" lvl="0" indent="0">
              <a:spcBef>
                <a:spcPts val="480"/>
              </a:spcBef>
              <a:buClr>
                <a:srgbClr val="000000"/>
              </a:buClr>
              <a:buSzPts val="2400"/>
              <a:buNone/>
            </a:pPr>
            <a:r>
              <a:rPr lang="mr-IN" dirty="0" smtClean="0">
                <a:latin typeface="Calisto MT"/>
                <a:ea typeface="Comic Sans MS"/>
                <a:cs typeface="Calisto MT"/>
                <a:sym typeface="Comic Sans MS"/>
              </a:rPr>
              <a:t>}</a:t>
            </a:r>
            <a:endParaRPr lang="mr-IN" dirty="0">
              <a:latin typeface="Calisto MT"/>
              <a:cs typeface="Calisto MT"/>
            </a:endParaRPr>
          </a:p>
        </p:txBody>
      </p:sp>
      <p:sp>
        <p:nvSpPr>
          <p:cNvPr id="5" name="Shape 174"/>
          <p:cNvSpPr/>
          <p:nvPr/>
        </p:nvSpPr>
        <p:spPr>
          <a:xfrm>
            <a:off x="6857999" y="1100661"/>
            <a:ext cx="1950157" cy="5105400"/>
          </a:xfrm>
          <a:prstGeom prst="rect">
            <a:avLst/>
          </a:prstGeom>
          <a:gradFill>
            <a:gsLst>
              <a:gs pos="0">
                <a:srgbClr val="FFD88D"/>
              </a:gs>
              <a:gs pos="35000">
                <a:srgbClr val="FFE3B0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6" name="Shape 177"/>
          <p:cNvSpPr/>
          <p:nvPr/>
        </p:nvSpPr>
        <p:spPr>
          <a:xfrm>
            <a:off x="6857999" y="4948761"/>
            <a:ext cx="1950157" cy="622300"/>
          </a:xfrm>
          <a:prstGeom prst="rect">
            <a:avLst/>
          </a:prstGeom>
          <a:gradFill>
            <a:gsLst>
              <a:gs pos="0">
                <a:srgbClr val="C7F4FD"/>
              </a:gs>
              <a:gs pos="35000">
                <a:srgbClr val="ECFCFE"/>
              </a:gs>
              <a:gs pos="100000">
                <a:srgbClr val="FFFFFF"/>
              </a:gs>
            </a:gsLst>
            <a:lin ang="16200000" scaled="0"/>
          </a:gradFill>
          <a:ln w="9525" cap="flat" cmpd="sng">
            <a:solidFill>
              <a:srgbClr val="DDC5A4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Data</a:t>
            </a:r>
            <a:endParaRPr sz="1800" b="0" i="0" u="none" strike="noStrike" cap="none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7" name="Shape 178"/>
          <p:cNvSpPr/>
          <p:nvPr/>
        </p:nvSpPr>
        <p:spPr>
          <a:xfrm>
            <a:off x="6857999" y="5572647"/>
            <a:ext cx="1950157" cy="622300"/>
          </a:xfrm>
          <a:prstGeom prst="rect">
            <a:avLst/>
          </a:prstGeom>
          <a:gradFill>
            <a:gsLst>
              <a:gs pos="0">
                <a:srgbClr val="F9E8FE"/>
              </a:gs>
              <a:gs pos="35000">
                <a:srgbClr val="F1D2FE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90"/>
                </a:solidFill>
                <a:latin typeface="Calisto MT"/>
                <a:ea typeface="Comic Sans MS"/>
                <a:cs typeface="Calisto MT"/>
                <a:sym typeface="Comic Sans MS"/>
              </a:rPr>
              <a:t>Text (i.e. binary)</a:t>
            </a:r>
            <a:endParaRPr sz="1800" b="0" i="0" u="none" strike="noStrike" cap="none" dirty="0">
              <a:solidFill>
                <a:srgbClr val="000090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8" name="Shape 179"/>
          <p:cNvSpPr/>
          <p:nvPr/>
        </p:nvSpPr>
        <p:spPr>
          <a:xfrm>
            <a:off x="6856133" y="4326461"/>
            <a:ext cx="1939323" cy="622300"/>
          </a:xfrm>
          <a:prstGeom prst="rect">
            <a:avLst/>
          </a:prstGeom>
          <a:gradFill>
            <a:gsLst>
              <a:gs pos="0">
                <a:srgbClr val="FFFF99"/>
              </a:gs>
              <a:gs pos="35000">
                <a:srgbClr val="FFFFAF"/>
              </a:gs>
              <a:gs pos="100000">
                <a:srgbClr val="FFFFF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Heap</a:t>
            </a:r>
            <a:endParaRPr sz="1800" b="0" i="0" u="none" strike="noStrike" cap="none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9" name="Shape 180"/>
          <p:cNvSpPr/>
          <p:nvPr/>
        </p:nvSpPr>
        <p:spPr>
          <a:xfrm>
            <a:off x="6857999" y="1100661"/>
            <a:ext cx="1950157" cy="622300"/>
          </a:xfrm>
          <a:prstGeom prst="rect">
            <a:avLst/>
          </a:prstGeom>
          <a:gradFill>
            <a:gsLst>
              <a:gs pos="0">
                <a:srgbClr val="AFDBAC"/>
              </a:gs>
              <a:gs pos="35000">
                <a:srgbClr val="C8E6C4"/>
              </a:gs>
              <a:gs pos="100000">
                <a:srgbClr val="EBF6E8"/>
              </a:gs>
            </a:gsLst>
            <a:lin ang="16200000" scaled="0"/>
          </a:gradFill>
          <a:ln w="9525" cap="flat" cmpd="sng">
            <a:solidFill>
              <a:srgbClr val="37802A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Stack</a:t>
            </a:r>
            <a:endParaRPr sz="1800" b="0" i="0" u="none" strike="noStrike" cap="none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cxnSp>
        <p:nvCxnSpPr>
          <p:cNvPr id="10" name="Shape 181"/>
          <p:cNvCxnSpPr>
            <a:stCxn id="9" idx="2"/>
          </p:cNvCxnSpPr>
          <p:nvPr/>
        </p:nvCxnSpPr>
        <p:spPr>
          <a:xfrm>
            <a:off x="7833078" y="1722961"/>
            <a:ext cx="0" cy="120650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1" name="Shape 182"/>
          <p:cNvCxnSpPr>
            <a:stCxn id="8" idx="0"/>
          </p:cNvCxnSpPr>
          <p:nvPr/>
        </p:nvCxnSpPr>
        <p:spPr>
          <a:xfrm flipV="1">
            <a:off x="7825795" y="2929361"/>
            <a:ext cx="7283" cy="139710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2" name="Shape 183"/>
          <p:cNvSpPr txBox="1"/>
          <p:nvPr/>
        </p:nvSpPr>
        <p:spPr>
          <a:xfrm>
            <a:off x="6450689" y="5753286"/>
            <a:ext cx="46587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0</a:t>
            </a:r>
            <a:endParaRPr sz="18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13" name="Shape 184"/>
          <p:cNvSpPr txBox="1"/>
          <p:nvPr/>
        </p:nvSpPr>
        <p:spPr>
          <a:xfrm>
            <a:off x="6174724" y="1212326"/>
            <a:ext cx="75383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max</a:t>
            </a:r>
            <a:endParaRPr sz="18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14" name="Shape 213"/>
          <p:cNvSpPr/>
          <p:nvPr/>
        </p:nvSpPr>
        <p:spPr>
          <a:xfrm>
            <a:off x="324556" y="1212326"/>
            <a:ext cx="1600200" cy="406450"/>
          </a:xfrm>
          <a:prstGeom prst="rect">
            <a:avLst/>
          </a:prstGeom>
          <a:noFill/>
          <a:ln w="25400" cap="flat" cmpd="sng">
            <a:solidFill>
              <a:srgbClr val="B000AD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15" name="Shape 214"/>
          <p:cNvSpPr txBox="1"/>
          <p:nvPr/>
        </p:nvSpPr>
        <p:spPr>
          <a:xfrm>
            <a:off x="1930401" y="1207626"/>
            <a:ext cx="891821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dirty="0">
                <a:solidFill>
                  <a:srgbClr val="B000AD"/>
                </a:solidFill>
                <a:latin typeface="Calisto MT"/>
                <a:ea typeface="Comic Sans MS"/>
                <a:cs typeface="Calisto MT"/>
                <a:sym typeface="Comic Sans MS"/>
              </a:rPr>
              <a:t>Data</a:t>
            </a:r>
            <a:endParaRPr sz="2000" b="1" i="1" dirty="0">
              <a:solidFill>
                <a:srgbClr val="B000AD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18" name="Shape 213"/>
          <p:cNvSpPr/>
          <p:nvPr/>
        </p:nvSpPr>
        <p:spPr>
          <a:xfrm>
            <a:off x="1010357" y="1669291"/>
            <a:ext cx="626532" cy="406450"/>
          </a:xfrm>
          <a:prstGeom prst="rect">
            <a:avLst/>
          </a:prstGeom>
          <a:noFill/>
          <a:ln w="254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19" name="Shape 213"/>
          <p:cNvSpPr/>
          <p:nvPr/>
        </p:nvSpPr>
        <p:spPr>
          <a:xfrm>
            <a:off x="2000956" y="1682033"/>
            <a:ext cx="626532" cy="406450"/>
          </a:xfrm>
          <a:prstGeom prst="rect">
            <a:avLst/>
          </a:prstGeom>
          <a:noFill/>
          <a:ln w="254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20" name="Shape 213"/>
          <p:cNvSpPr/>
          <p:nvPr/>
        </p:nvSpPr>
        <p:spPr>
          <a:xfrm>
            <a:off x="1295400" y="2565344"/>
            <a:ext cx="705555" cy="406450"/>
          </a:xfrm>
          <a:prstGeom prst="rect">
            <a:avLst/>
          </a:prstGeom>
          <a:noFill/>
          <a:ln w="254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21" name="Shape 213"/>
          <p:cNvSpPr/>
          <p:nvPr/>
        </p:nvSpPr>
        <p:spPr>
          <a:xfrm>
            <a:off x="1295400" y="3028186"/>
            <a:ext cx="1258711" cy="406450"/>
          </a:xfrm>
          <a:prstGeom prst="rect">
            <a:avLst/>
          </a:prstGeom>
          <a:noFill/>
          <a:ln w="254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22" name="Shape 213"/>
          <p:cNvSpPr/>
          <p:nvPr/>
        </p:nvSpPr>
        <p:spPr>
          <a:xfrm>
            <a:off x="1817513" y="3471268"/>
            <a:ext cx="567265" cy="406450"/>
          </a:xfrm>
          <a:prstGeom prst="rect">
            <a:avLst/>
          </a:prstGeom>
          <a:noFill/>
          <a:ln w="254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23" name="Shape 214"/>
          <p:cNvSpPr txBox="1"/>
          <p:nvPr/>
        </p:nvSpPr>
        <p:spPr>
          <a:xfrm>
            <a:off x="403579" y="3509602"/>
            <a:ext cx="891821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dirty="0" smtClean="0">
                <a:solidFill>
                  <a:srgbClr val="008000"/>
                </a:solidFill>
                <a:latin typeface="Calisto MT"/>
                <a:ea typeface="Comic Sans MS"/>
                <a:cs typeface="Calisto MT"/>
                <a:sym typeface="Comic Sans MS"/>
              </a:rPr>
              <a:t>Stack</a:t>
            </a:r>
            <a:endParaRPr sz="2000" b="1" i="1" dirty="0">
              <a:solidFill>
                <a:srgbClr val="008000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24" name="Shape 213"/>
          <p:cNvSpPr/>
          <p:nvPr/>
        </p:nvSpPr>
        <p:spPr>
          <a:xfrm>
            <a:off x="2808111" y="3028186"/>
            <a:ext cx="2177244" cy="406450"/>
          </a:xfrm>
          <a:prstGeom prst="rect">
            <a:avLst/>
          </a:prstGeom>
          <a:noFill/>
          <a:ln w="25400" cap="flat" cmpd="sng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3">
                  <a:lumMod val="75000"/>
                </a:schemeClr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26" name="Shape 214"/>
          <p:cNvSpPr txBox="1"/>
          <p:nvPr/>
        </p:nvSpPr>
        <p:spPr>
          <a:xfrm>
            <a:off x="4580467" y="2543711"/>
            <a:ext cx="891821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dirty="0" smtClean="0">
                <a:solidFill>
                  <a:schemeClr val="accent3">
                    <a:lumMod val="75000"/>
                  </a:schemeClr>
                </a:solidFill>
                <a:latin typeface="Calisto MT"/>
                <a:ea typeface="Comic Sans MS"/>
                <a:cs typeface="Calisto MT"/>
                <a:sym typeface="Comic Sans MS"/>
              </a:rPr>
              <a:t>Heap</a:t>
            </a:r>
            <a:endParaRPr sz="2000" b="1" i="1" dirty="0">
              <a:solidFill>
                <a:schemeClr val="accent3">
                  <a:lumMod val="75000"/>
                </a:schemeClr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27" name="Shape 270"/>
          <p:cNvSpPr txBox="1"/>
          <p:nvPr/>
        </p:nvSpPr>
        <p:spPr>
          <a:xfrm>
            <a:off x="1263014" y="6127288"/>
            <a:ext cx="3699406" cy="4616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000090"/>
                </a:solidFill>
                <a:latin typeface="Calisto MT"/>
                <a:ea typeface="Comic Sans MS"/>
                <a:cs typeface="Calisto MT"/>
                <a:sym typeface="Comic Sans MS"/>
              </a:rPr>
              <a:t>Text (i.e., executable instructions)</a:t>
            </a:r>
            <a:endParaRPr i="1" dirty="0">
              <a:solidFill>
                <a:srgbClr val="000090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26587" y="1100661"/>
            <a:ext cx="5670635" cy="5021957"/>
          </a:xfrm>
          <a:prstGeom prst="rect">
            <a:avLst/>
          </a:prstGeom>
          <a:noFill/>
          <a:ln>
            <a:solidFill>
              <a:srgbClr val="00009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99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1" animBg="1"/>
      <p:bldP spid="15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1"/>
      <p:bldP spid="24" grpId="0" animBg="1"/>
      <p:bldP spid="26" grpId="0"/>
      <p:bldP spid="27" grpId="0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Shape 174"/>
          <p:cNvSpPr/>
          <p:nvPr/>
        </p:nvSpPr>
        <p:spPr>
          <a:xfrm>
            <a:off x="1227664" y="733778"/>
            <a:ext cx="1950157" cy="5105400"/>
          </a:xfrm>
          <a:prstGeom prst="rect">
            <a:avLst/>
          </a:prstGeom>
          <a:gradFill>
            <a:gsLst>
              <a:gs pos="0">
                <a:srgbClr val="FFD88D"/>
              </a:gs>
              <a:gs pos="35000">
                <a:srgbClr val="FFE3B0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4" name="Shape 177"/>
          <p:cNvSpPr/>
          <p:nvPr/>
        </p:nvSpPr>
        <p:spPr>
          <a:xfrm>
            <a:off x="1227664" y="4581878"/>
            <a:ext cx="1950157" cy="622300"/>
          </a:xfrm>
          <a:prstGeom prst="rect">
            <a:avLst/>
          </a:prstGeom>
          <a:gradFill>
            <a:gsLst>
              <a:gs pos="0">
                <a:srgbClr val="C7F4FD"/>
              </a:gs>
              <a:gs pos="35000">
                <a:srgbClr val="ECFCFE"/>
              </a:gs>
              <a:gs pos="100000">
                <a:srgbClr val="FFFFFF"/>
              </a:gs>
            </a:gsLst>
            <a:lin ang="16200000" scaled="0"/>
          </a:gradFill>
          <a:ln w="9525" cap="flat" cmpd="sng">
            <a:solidFill>
              <a:srgbClr val="DDC5A4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Data</a:t>
            </a:r>
            <a:endParaRPr sz="1800" b="0" i="0" u="none" strike="noStrike" cap="none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5" name="Shape 178"/>
          <p:cNvSpPr/>
          <p:nvPr/>
        </p:nvSpPr>
        <p:spPr>
          <a:xfrm>
            <a:off x="1227664" y="5205764"/>
            <a:ext cx="1950157" cy="622300"/>
          </a:xfrm>
          <a:prstGeom prst="rect">
            <a:avLst/>
          </a:prstGeom>
          <a:gradFill>
            <a:gsLst>
              <a:gs pos="0">
                <a:srgbClr val="F9E8FE"/>
              </a:gs>
              <a:gs pos="35000">
                <a:srgbClr val="F1D2FE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90"/>
                </a:solidFill>
                <a:latin typeface="Calisto MT"/>
                <a:ea typeface="Comic Sans MS"/>
                <a:cs typeface="Calisto MT"/>
                <a:sym typeface="Comic Sans MS"/>
              </a:rPr>
              <a:t>Text (i.e. binary)</a:t>
            </a:r>
            <a:endParaRPr sz="1800" b="0" i="0" u="none" strike="noStrike" cap="none" dirty="0">
              <a:solidFill>
                <a:srgbClr val="000090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6" name="Shape 179"/>
          <p:cNvSpPr/>
          <p:nvPr/>
        </p:nvSpPr>
        <p:spPr>
          <a:xfrm>
            <a:off x="1225798" y="3959578"/>
            <a:ext cx="1939323" cy="622300"/>
          </a:xfrm>
          <a:prstGeom prst="rect">
            <a:avLst/>
          </a:prstGeom>
          <a:gradFill>
            <a:gsLst>
              <a:gs pos="0">
                <a:srgbClr val="FFFF99"/>
              </a:gs>
              <a:gs pos="35000">
                <a:srgbClr val="FFFFAF"/>
              </a:gs>
              <a:gs pos="100000">
                <a:srgbClr val="FFFFF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Heap</a:t>
            </a:r>
            <a:endParaRPr sz="1800" b="0" i="0" u="none" strike="noStrike" cap="none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7" name="Shape 180"/>
          <p:cNvSpPr/>
          <p:nvPr/>
        </p:nvSpPr>
        <p:spPr>
          <a:xfrm>
            <a:off x="1227664" y="733778"/>
            <a:ext cx="1950157" cy="622300"/>
          </a:xfrm>
          <a:prstGeom prst="rect">
            <a:avLst/>
          </a:prstGeom>
          <a:gradFill>
            <a:gsLst>
              <a:gs pos="0">
                <a:srgbClr val="AFDBAC"/>
              </a:gs>
              <a:gs pos="35000">
                <a:srgbClr val="C8E6C4"/>
              </a:gs>
              <a:gs pos="100000">
                <a:srgbClr val="EBF6E8"/>
              </a:gs>
            </a:gsLst>
            <a:lin ang="16200000" scaled="0"/>
          </a:gradFill>
          <a:ln w="9525" cap="flat" cmpd="sng">
            <a:solidFill>
              <a:srgbClr val="37802A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Stack</a:t>
            </a:r>
            <a:endParaRPr sz="1800" b="0" i="0" u="none" strike="noStrike" cap="none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cxnSp>
        <p:nvCxnSpPr>
          <p:cNvPr id="8" name="Shape 181"/>
          <p:cNvCxnSpPr>
            <a:stCxn id="7" idx="2"/>
          </p:cNvCxnSpPr>
          <p:nvPr/>
        </p:nvCxnSpPr>
        <p:spPr>
          <a:xfrm>
            <a:off x="2202743" y="1356078"/>
            <a:ext cx="0" cy="120650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9" name="Shape 182"/>
          <p:cNvCxnSpPr>
            <a:stCxn id="6" idx="0"/>
          </p:cNvCxnSpPr>
          <p:nvPr/>
        </p:nvCxnSpPr>
        <p:spPr>
          <a:xfrm flipV="1">
            <a:off x="2195460" y="2562478"/>
            <a:ext cx="7283" cy="139710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2" name="Shape 174"/>
          <p:cNvSpPr/>
          <p:nvPr/>
        </p:nvSpPr>
        <p:spPr>
          <a:xfrm>
            <a:off x="5867397" y="733778"/>
            <a:ext cx="1950157" cy="5105400"/>
          </a:xfrm>
          <a:prstGeom prst="rect">
            <a:avLst/>
          </a:prstGeom>
          <a:gradFill>
            <a:gsLst>
              <a:gs pos="0">
                <a:srgbClr val="FFD88D"/>
              </a:gs>
              <a:gs pos="35000">
                <a:srgbClr val="FFE3B0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13" name="Shape 177"/>
          <p:cNvSpPr/>
          <p:nvPr/>
        </p:nvSpPr>
        <p:spPr>
          <a:xfrm>
            <a:off x="5867397" y="4581878"/>
            <a:ext cx="1950157" cy="622300"/>
          </a:xfrm>
          <a:prstGeom prst="rect">
            <a:avLst/>
          </a:prstGeom>
          <a:gradFill>
            <a:gsLst>
              <a:gs pos="0">
                <a:srgbClr val="C7F4FD"/>
              </a:gs>
              <a:gs pos="35000">
                <a:srgbClr val="ECFCFE"/>
              </a:gs>
              <a:gs pos="100000">
                <a:srgbClr val="FFFFFF"/>
              </a:gs>
            </a:gsLst>
            <a:lin ang="16200000" scaled="0"/>
          </a:gradFill>
          <a:ln w="9525" cap="flat" cmpd="sng">
            <a:solidFill>
              <a:srgbClr val="DDC5A4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Data</a:t>
            </a:r>
            <a:endParaRPr sz="1800" b="0" i="0" u="none" strike="noStrike" cap="none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14" name="Shape 178"/>
          <p:cNvSpPr/>
          <p:nvPr/>
        </p:nvSpPr>
        <p:spPr>
          <a:xfrm>
            <a:off x="5867397" y="5205764"/>
            <a:ext cx="1950157" cy="622300"/>
          </a:xfrm>
          <a:prstGeom prst="rect">
            <a:avLst/>
          </a:prstGeom>
          <a:gradFill>
            <a:gsLst>
              <a:gs pos="0">
                <a:srgbClr val="F9E8FE"/>
              </a:gs>
              <a:gs pos="35000">
                <a:srgbClr val="F1D2FE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90"/>
                </a:solidFill>
                <a:latin typeface="Calisto MT"/>
                <a:ea typeface="Comic Sans MS"/>
                <a:cs typeface="Calisto MT"/>
                <a:sym typeface="Comic Sans MS"/>
              </a:rPr>
              <a:t>Text (i.e. binary)</a:t>
            </a:r>
            <a:endParaRPr sz="1800" b="0" i="0" u="none" strike="noStrike" cap="none" dirty="0">
              <a:solidFill>
                <a:srgbClr val="000090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15" name="Shape 179"/>
          <p:cNvSpPr/>
          <p:nvPr/>
        </p:nvSpPr>
        <p:spPr>
          <a:xfrm>
            <a:off x="5865531" y="3959578"/>
            <a:ext cx="1939323" cy="622300"/>
          </a:xfrm>
          <a:prstGeom prst="rect">
            <a:avLst/>
          </a:prstGeom>
          <a:gradFill>
            <a:gsLst>
              <a:gs pos="0">
                <a:srgbClr val="FFFF99"/>
              </a:gs>
              <a:gs pos="35000">
                <a:srgbClr val="FFFFAF"/>
              </a:gs>
              <a:gs pos="100000">
                <a:srgbClr val="FFFFF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Heap</a:t>
            </a:r>
            <a:endParaRPr sz="1800" b="0" i="0" u="none" strike="noStrike" cap="none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16" name="Shape 180"/>
          <p:cNvSpPr/>
          <p:nvPr/>
        </p:nvSpPr>
        <p:spPr>
          <a:xfrm>
            <a:off x="5867397" y="733778"/>
            <a:ext cx="1950157" cy="622300"/>
          </a:xfrm>
          <a:prstGeom prst="rect">
            <a:avLst/>
          </a:prstGeom>
          <a:gradFill>
            <a:gsLst>
              <a:gs pos="0">
                <a:srgbClr val="AFDBAC"/>
              </a:gs>
              <a:gs pos="35000">
                <a:srgbClr val="C8E6C4"/>
              </a:gs>
              <a:gs pos="100000">
                <a:srgbClr val="EBF6E8"/>
              </a:gs>
            </a:gsLst>
            <a:lin ang="16200000" scaled="0"/>
          </a:gradFill>
          <a:ln w="9525" cap="flat" cmpd="sng">
            <a:solidFill>
              <a:srgbClr val="37802A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Stack</a:t>
            </a:r>
            <a:endParaRPr sz="1800" b="0" i="0" u="none" strike="noStrike" cap="none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cxnSp>
        <p:nvCxnSpPr>
          <p:cNvPr id="17" name="Shape 181"/>
          <p:cNvCxnSpPr>
            <a:stCxn id="16" idx="2"/>
          </p:cNvCxnSpPr>
          <p:nvPr/>
        </p:nvCxnSpPr>
        <p:spPr>
          <a:xfrm>
            <a:off x="6842476" y="1356078"/>
            <a:ext cx="0" cy="120650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8" name="Shape 182"/>
          <p:cNvCxnSpPr>
            <a:stCxn id="15" idx="0"/>
          </p:cNvCxnSpPr>
          <p:nvPr/>
        </p:nvCxnSpPr>
        <p:spPr>
          <a:xfrm flipV="1">
            <a:off x="6835193" y="2562478"/>
            <a:ext cx="7283" cy="139710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9" name="TextBox 18"/>
          <p:cNvSpPr txBox="1"/>
          <p:nvPr/>
        </p:nvSpPr>
        <p:spPr>
          <a:xfrm>
            <a:off x="3933887" y="5345844"/>
            <a:ext cx="1175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/>
              <a:t>a</a:t>
            </a:r>
            <a:r>
              <a:rPr lang="en-US" b="1" i="1" dirty="0" err="1" smtClean="0"/>
              <a:t>Program</a:t>
            </a:r>
            <a:endParaRPr lang="en-US" b="1" i="1" dirty="0"/>
          </a:p>
        </p:txBody>
      </p:sp>
      <p:sp>
        <p:nvSpPr>
          <p:cNvPr id="20" name="Rectangle 19"/>
          <p:cNvSpPr/>
          <p:nvPr/>
        </p:nvSpPr>
        <p:spPr>
          <a:xfrm>
            <a:off x="3380165" y="5330945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ＭＳ ゴシック"/>
                <a:ea typeface="ＭＳ ゴシック"/>
                <a:cs typeface="ＭＳ ゴシック"/>
              </a:rPr>
              <a:t>=</a:t>
            </a:r>
            <a:endParaRPr lang="en-US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5311808" y="532812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ＭＳ ゴシック"/>
                <a:ea typeface="ＭＳ ゴシック"/>
                <a:cs typeface="ＭＳ ゴシック"/>
              </a:rPr>
              <a:t>=</a:t>
            </a:r>
            <a:endParaRPr lang="en-US" sz="2400" b="1" dirty="0"/>
          </a:p>
        </p:txBody>
      </p:sp>
      <p:sp>
        <p:nvSpPr>
          <p:cNvPr id="22" name="Parallelogram 21"/>
          <p:cNvSpPr/>
          <p:nvPr/>
        </p:nvSpPr>
        <p:spPr>
          <a:xfrm>
            <a:off x="1259674" y="5853288"/>
            <a:ext cx="1874871" cy="592671"/>
          </a:xfrm>
          <a:prstGeom prst="parallelogram">
            <a:avLst/>
          </a:prstGeom>
          <a:noFill/>
          <a:ln w="9525" cmpd="sng">
            <a:solidFill>
              <a:srgbClr val="0000FF"/>
            </a:solidFill>
            <a:prstDash val="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 smtClean="0">
                <a:solidFill>
                  <a:srgbClr val="000000"/>
                </a:solidFill>
              </a:rPr>
              <a:t>aProgram’s</a:t>
            </a:r>
            <a:r>
              <a:rPr lang="en-US" i="1" dirty="0" smtClean="0">
                <a:solidFill>
                  <a:srgbClr val="000000"/>
                </a:solidFill>
              </a:rPr>
              <a:t> process 1</a:t>
            </a:r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23" name="Parallelogram 22"/>
          <p:cNvSpPr/>
          <p:nvPr/>
        </p:nvSpPr>
        <p:spPr>
          <a:xfrm>
            <a:off x="5921975" y="5889976"/>
            <a:ext cx="1874871" cy="592671"/>
          </a:xfrm>
          <a:prstGeom prst="parallelogram">
            <a:avLst/>
          </a:prstGeom>
          <a:noFill/>
          <a:ln w="9525" cmpd="sng">
            <a:solidFill>
              <a:srgbClr val="0000FF"/>
            </a:solidFill>
            <a:prstDash val="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 smtClean="0">
                <a:solidFill>
                  <a:srgbClr val="000000"/>
                </a:solidFill>
              </a:rPr>
              <a:t>aProgram’s</a:t>
            </a:r>
            <a:r>
              <a:rPr lang="en-US" i="1" dirty="0" smtClean="0">
                <a:solidFill>
                  <a:srgbClr val="000000"/>
                </a:solidFill>
              </a:rPr>
              <a:t> process 2</a:t>
            </a:r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12424" y="771302"/>
            <a:ext cx="4185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≠</a:t>
            </a:r>
            <a:endParaRPr lang="en-US" sz="3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312424" y="3939248"/>
            <a:ext cx="4185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≠</a:t>
            </a:r>
            <a:endParaRPr lang="en-US" sz="3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312424" y="4619402"/>
            <a:ext cx="4185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≠</a:t>
            </a:r>
            <a:endParaRPr lang="en-US" sz="3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697359" y="223336"/>
            <a:ext cx="3749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One Program Two Processes</a:t>
            </a:r>
            <a:endParaRPr lang="en-US" sz="2400" b="1" i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18553" y="5719234"/>
            <a:ext cx="921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(equivalent)</a:t>
            </a:r>
            <a:endParaRPr lang="en-US" sz="1200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4233333" y="1356078"/>
            <a:ext cx="588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(vary)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788470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1" presetClass="emph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1" presetClass="emph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mp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3" grpId="0" animBg="1"/>
      <p:bldP spid="15" grpId="0" animBg="1"/>
      <p:bldP spid="16" grpId="0" animBg="1"/>
      <p:bldP spid="22" grpId="0" animBg="1"/>
      <p:bldP spid="23" grpId="0" animBg="1"/>
      <p:bldP spid="24" grpId="0"/>
      <p:bldP spid="26" grpId="0"/>
      <p:bldP spid="27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State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275339" y="4186411"/>
            <a:ext cx="8589374" cy="2386626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  <a:buClr>
                <a:schemeClr val="tx1"/>
              </a:buClr>
              <a:buSzPts val="2400"/>
            </a:pPr>
            <a:r>
              <a:rPr lang="en-US" sz="2000" dirty="0">
                <a:latin typeface="Calisto MT"/>
                <a:ea typeface="Comic Sans MS"/>
                <a:cs typeface="Calisto MT"/>
                <a:sym typeface="Comic Sans MS"/>
              </a:rPr>
              <a:t>The </a:t>
            </a:r>
            <a:r>
              <a:rPr lang="en-US" sz="2000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states</a:t>
            </a:r>
            <a:r>
              <a:rPr lang="en-US" sz="2000" dirty="0">
                <a:latin typeface="Calisto MT"/>
                <a:ea typeface="Comic Sans MS"/>
                <a:cs typeface="Calisto MT"/>
                <a:sym typeface="Comic Sans MS"/>
              </a:rPr>
              <a:t> of a process:</a:t>
            </a:r>
            <a:endParaRPr lang="en-US" sz="2000" dirty="0"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chemeClr val="tx1"/>
              </a:buClr>
              <a:buSzPts val="400"/>
              <a:buNone/>
            </a:pPr>
            <a:endParaRPr lang="en-US" sz="3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sz="1800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New: </a:t>
            </a:r>
            <a:r>
              <a:rPr lang="en-US" sz="1800" dirty="0" smtClean="0">
                <a:latin typeface="Calisto MT"/>
                <a:ea typeface="Comic Sans MS"/>
                <a:cs typeface="Calisto MT"/>
                <a:sym typeface="Comic Sans MS"/>
              </a:rPr>
              <a:t>The process is being created</a:t>
            </a:r>
            <a:endParaRPr lang="en-US" sz="3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sz="1800" dirty="0">
                <a:solidFill>
                  <a:srgbClr val="3333FF"/>
                </a:solidFill>
                <a:ea typeface="Comic Sans MS"/>
                <a:cs typeface="Calisto MT"/>
                <a:sym typeface="Comic Sans MS"/>
              </a:rPr>
              <a:t>Ready: </a:t>
            </a:r>
            <a:r>
              <a:rPr lang="en-US" sz="1800" dirty="0" smtClean="0">
                <a:ea typeface="Comic Sans MS"/>
                <a:cs typeface="Calisto MT"/>
                <a:sym typeface="Comic Sans MS"/>
              </a:rPr>
              <a:t>The process is </a:t>
            </a:r>
            <a:r>
              <a:rPr lang="en-US" sz="1800" dirty="0">
                <a:ea typeface="Comic Sans MS"/>
                <a:cs typeface="Calisto MT"/>
                <a:sym typeface="Comic Sans MS"/>
              </a:rPr>
              <a:t>waiting to be assigned to a processor</a:t>
            </a:r>
            <a:endParaRPr lang="en-US" sz="1800" dirty="0">
              <a:cs typeface="Calisto MT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sz="1800" dirty="0" smtClean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Running</a:t>
            </a:r>
            <a:r>
              <a:rPr lang="en-US" sz="1800" dirty="0">
                <a:latin typeface="Calisto MT"/>
                <a:ea typeface="Comic Sans MS"/>
                <a:cs typeface="Calisto MT"/>
                <a:sym typeface="Comic Sans MS"/>
              </a:rPr>
              <a:t>: Instructions are being </a:t>
            </a:r>
            <a:r>
              <a:rPr lang="en-US" sz="1800" dirty="0" smtClean="0">
                <a:latin typeface="Calisto MT"/>
                <a:ea typeface="Comic Sans MS"/>
                <a:cs typeface="Calisto MT"/>
                <a:sym typeface="Comic Sans MS"/>
              </a:rPr>
              <a:t>executed</a:t>
            </a:r>
            <a:endParaRPr lang="en-US" sz="3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sz="1800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Waiting: </a:t>
            </a:r>
            <a:r>
              <a:rPr lang="en-US" sz="1800" dirty="0" smtClean="0">
                <a:latin typeface="Calisto MT"/>
                <a:ea typeface="Comic Sans MS"/>
                <a:cs typeface="Calisto MT"/>
                <a:sym typeface="Comic Sans MS"/>
              </a:rPr>
              <a:t>The process </a:t>
            </a:r>
            <a:r>
              <a:rPr lang="en-US" sz="1800" dirty="0">
                <a:latin typeface="Calisto MT"/>
                <a:ea typeface="Comic Sans MS"/>
                <a:cs typeface="Calisto MT"/>
                <a:sym typeface="Comic Sans MS"/>
              </a:rPr>
              <a:t>is waiting for some event (e.g., I/O completion</a:t>
            </a:r>
            <a:r>
              <a:rPr lang="en-US" sz="1800" dirty="0" smtClean="0">
                <a:latin typeface="Calisto MT"/>
                <a:ea typeface="Comic Sans MS"/>
                <a:cs typeface="Calisto MT"/>
                <a:sym typeface="Comic Sans MS"/>
              </a:rPr>
              <a:t>)</a:t>
            </a:r>
            <a:endParaRPr lang="en-US" sz="3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sz="1800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Terminated: </a:t>
            </a:r>
            <a:r>
              <a:rPr lang="en-US" sz="1800" dirty="0" smtClean="0">
                <a:latin typeface="Calisto MT"/>
                <a:ea typeface="Comic Sans MS"/>
                <a:cs typeface="Calisto MT"/>
                <a:sym typeface="Comic Sans MS"/>
              </a:rPr>
              <a:t>The process </a:t>
            </a:r>
            <a:r>
              <a:rPr lang="en-US" sz="1800" dirty="0">
                <a:latin typeface="Calisto MT"/>
                <a:ea typeface="Comic Sans MS"/>
                <a:cs typeface="Calisto MT"/>
                <a:sym typeface="Comic Sans MS"/>
              </a:rPr>
              <a:t>has finished </a:t>
            </a:r>
            <a:r>
              <a:rPr lang="en-US" sz="1800" dirty="0" smtClean="0">
                <a:latin typeface="Calisto MT"/>
                <a:ea typeface="Comic Sans MS"/>
                <a:cs typeface="Calisto MT"/>
                <a:sym typeface="Comic Sans MS"/>
              </a:rPr>
              <a:t>execution</a:t>
            </a:r>
            <a:endParaRPr lang="en-US" sz="1800" dirty="0">
              <a:latin typeface="Calisto MT"/>
              <a:cs typeface="Calisto MT"/>
            </a:endParaRPr>
          </a:p>
        </p:txBody>
      </p:sp>
      <p:sp>
        <p:nvSpPr>
          <p:cNvPr id="4" name="Shape 278"/>
          <p:cNvSpPr/>
          <p:nvPr/>
        </p:nvSpPr>
        <p:spPr>
          <a:xfrm>
            <a:off x="524933" y="1499778"/>
            <a:ext cx="1295400" cy="762000"/>
          </a:xfrm>
          <a:prstGeom prst="ellipse">
            <a:avLst/>
          </a:prstGeom>
          <a:gradFill>
            <a:gsLst>
              <a:gs pos="0">
                <a:srgbClr val="FFD88D"/>
              </a:gs>
              <a:gs pos="35000">
                <a:srgbClr val="FFE3B0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New</a:t>
            </a:r>
            <a:endParaRPr sz="180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5" name="Shape 279"/>
          <p:cNvSpPr/>
          <p:nvPr/>
        </p:nvSpPr>
        <p:spPr>
          <a:xfrm>
            <a:off x="2214033" y="1995078"/>
            <a:ext cx="1295400" cy="762000"/>
          </a:xfrm>
          <a:prstGeom prst="ellipse">
            <a:avLst/>
          </a:prstGeom>
          <a:gradFill>
            <a:gsLst>
              <a:gs pos="0">
                <a:srgbClr val="FFD88D"/>
              </a:gs>
              <a:gs pos="35000">
                <a:srgbClr val="FFE3B0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Ready</a:t>
            </a:r>
            <a:endParaRPr sz="180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6" name="Shape 280"/>
          <p:cNvSpPr/>
          <p:nvPr/>
        </p:nvSpPr>
        <p:spPr>
          <a:xfrm>
            <a:off x="4919133" y="1883486"/>
            <a:ext cx="1524000" cy="762000"/>
          </a:xfrm>
          <a:prstGeom prst="ellipse">
            <a:avLst/>
          </a:prstGeom>
          <a:gradFill>
            <a:gsLst>
              <a:gs pos="0">
                <a:srgbClr val="FFD88D"/>
              </a:gs>
              <a:gs pos="35000">
                <a:srgbClr val="FFE3B0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Running</a:t>
            </a:r>
            <a:endParaRPr sz="180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7" name="Shape 281"/>
          <p:cNvSpPr/>
          <p:nvPr/>
        </p:nvSpPr>
        <p:spPr>
          <a:xfrm>
            <a:off x="6633633" y="1049862"/>
            <a:ext cx="2133600" cy="762000"/>
          </a:xfrm>
          <a:prstGeom prst="ellipse">
            <a:avLst/>
          </a:prstGeom>
          <a:gradFill>
            <a:gsLst>
              <a:gs pos="0">
                <a:srgbClr val="FFD88D"/>
              </a:gs>
              <a:gs pos="35000">
                <a:srgbClr val="FFE3B0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Terminated</a:t>
            </a:r>
            <a:endParaRPr sz="180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8" name="Shape 282"/>
          <p:cNvSpPr/>
          <p:nvPr/>
        </p:nvSpPr>
        <p:spPr>
          <a:xfrm>
            <a:off x="2823633" y="3188878"/>
            <a:ext cx="2133600" cy="762000"/>
          </a:xfrm>
          <a:prstGeom prst="ellipse">
            <a:avLst/>
          </a:prstGeom>
          <a:gradFill>
            <a:gsLst>
              <a:gs pos="0">
                <a:srgbClr val="FFD88D"/>
              </a:gs>
              <a:gs pos="35000">
                <a:srgbClr val="FFE3B0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Waiting</a:t>
            </a:r>
            <a:endParaRPr sz="180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cxnSp>
        <p:nvCxnSpPr>
          <p:cNvPr id="9" name="Shape 283"/>
          <p:cNvCxnSpPr>
            <a:stCxn id="4" idx="6"/>
          </p:cNvCxnSpPr>
          <p:nvPr/>
        </p:nvCxnSpPr>
        <p:spPr>
          <a:xfrm>
            <a:off x="1820333" y="1880778"/>
            <a:ext cx="774600" cy="11430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" name="Shape 284"/>
          <p:cNvCxnSpPr>
            <a:stCxn id="8" idx="1"/>
            <a:endCxn id="5" idx="4"/>
          </p:cNvCxnSpPr>
          <p:nvPr/>
        </p:nvCxnSpPr>
        <p:spPr>
          <a:xfrm rot="10800000">
            <a:off x="2861591" y="2757170"/>
            <a:ext cx="274500" cy="54330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1" name="Shape 285"/>
          <p:cNvCxnSpPr/>
          <p:nvPr/>
        </p:nvCxnSpPr>
        <p:spPr>
          <a:xfrm rot="10800000" flipH="1">
            <a:off x="3133848" y="2645486"/>
            <a:ext cx="2267885" cy="80776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2" name="Shape 286"/>
          <p:cNvCxnSpPr>
            <a:stCxn id="6" idx="1"/>
          </p:cNvCxnSpPr>
          <p:nvPr/>
        </p:nvCxnSpPr>
        <p:spPr>
          <a:xfrm flipH="1">
            <a:off x="3133818" y="1995078"/>
            <a:ext cx="2008500" cy="5070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3" name="Shape 287"/>
          <p:cNvCxnSpPr/>
          <p:nvPr/>
        </p:nvCxnSpPr>
        <p:spPr>
          <a:xfrm flipH="1">
            <a:off x="4804833" y="2645486"/>
            <a:ext cx="1193800" cy="771992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4" name="Shape 288"/>
          <p:cNvCxnSpPr>
            <a:endCxn id="7" idx="3"/>
          </p:cNvCxnSpPr>
          <p:nvPr/>
        </p:nvCxnSpPr>
        <p:spPr>
          <a:xfrm rot="10800000" flipH="1">
            <a:off x="6328691" y="1700270"/>
            <a:ext cx="617400" cy="345600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5" name="Shape 289"/>
          <p:cNvSpPr txBox="1"/>
          <p:nvPr/>
        </p:nvSpPr>
        <p:spPr>
          <a:xfrm>
            <a:off x="1718733" y="1258913"/>
            <a:ext cx="1295400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Creation Complete</a:t>
            </a:r>
            <a:endParaRPr sz="1800">
              <a:solidFill>
                <a:srgbClr val="3333FF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16" name="Shape 290"/>
          <p:cNvSpPr txBox="1"/>
          <p:nvPr/>
        </p:nvSpPr>
        <p:spPr>
          <a:xfrm>
            <a:off x="3039533" y="1595962"/>
            <a:ext cx="26670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Execution Interrupted</a:t>
            </a:r>
            <a:endParaRPr sz="1800">
              <a:solidFill>
                <a:srgbClr val="3333FF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17" name="Shape 291"/>
          <p:cNvSpPr txBox="1"/>
          <p:nvPr/>
        </p:nvSpPr>
        <p:spPr>
          <a:xfrm>
            <a:off x="3191933" y="2650062"/>
            <a:ext cx="26670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Assigned to CPU</a:t>
            </a:r>
            <a:endParaRPr sz="1800">
              <a:solidFill>
                <a:srgbClr val="3333FF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18" name="Shape 292"/>
          <p:cNvSpPr txBox="1"/>
          <p:nvPr/>
        </p:nvSpPr>
        <p:spPr>
          <a:xfrm>
            <a:off x="5236633" y="3018362"/>
            <a:ext cx="2667000" cy="923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Need to wait for an event (e.g. I/O to complete)</a:t>
            </a:r>
            <a:endParaRPr sz="1800">
              <a:solidFill>
                <a:srgbClr val="3333FF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19" name="Shape 293"/>
          <p:cNvSpPr txBox="1"/>
          <p:nvPr/>
        </p:nvSpPr>
        <p:spPr>
          <a:xfrm>
            <a:off x="385233" y="2757078"/>
            <a:ext cx="2667000" cy="120032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The event we were waiting for has happened (e.g. I/O completed)</a:t>
            </a:r>
            <a:endParaRPr sz="1800">
              <a:solidFill>
                <a:srgbClr val="3333FF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20" name="Shape 294"/>
          <p:cNvSpPr txBox="1"/>
          <p:nvPr/>
        </p:nvSpPr>
        <p:spPr>
          <a:xfrm>
            <a:off x="6519333" y="1811862"/>
            <a:ext cx="1384300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Execution Complete</a:t>
            </a:r>
            <a:endParaRPr sz="1800">
              <a:solidFill>
                <a:srgbClr val="3333FF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080589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apital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Capital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42496</TotalTime>
  <Words>1768</Words>
  <Application>Microsoft Macintosh PowerPoint</Application>
  <PresentationFormat>On-screen Show (4:3)</PresentationFormat>
  <Paragraphs>319</Paragraphs>
  <Slides>29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Capital</vt:lpstr>
      <vt:lpstr>CPSC 351</vt:lpstr>
      <vt:lpstr>PowerPoint Presentation</vt:lpstr>
      <vt:lpstr>Agenda</vt:lpstr>
      <vt:lpstr>Process Concept</vt:lpstr>
      <vt:lpstr>Process Review</vt:lpstr>
      <vt:lpstr>Process in Memory</vt:lpstr>
      <vt:lpstr>Process in Memory Example</vt:lpstr>
      <vt:lpstr>PowerPoint Presentation</vt:lpstr>
      <vt:lpstr>Process State</vt:lpstr>
      <vt:lpstr>Process States in Linux</vt:lpstr>
      <vt:lpstr>Process Control Block</vt:lpstr>
      <vt:lpstr>Process Control Block (cont)</vt:lpstr>
      <vt:lpstr>Process Representation in Linux</vt:lpstr>
      <vt:lpstr>PCB Usage</vt:lpstr>
      <vt:lpstr>Process Scheduling</vt:lpstr>
      <vt:lpstr>Process Scheduling -The Queuing Mechanism</vt:lpstr>
      <vt:lpstr>Ready Queue and Various I/O Device Queues</vt:lpstr>
      <vt:lpstr>Process Scheduling: The Queuing Mechanism in Action</vt:lpstr>
      <vt:lpstr>Process Scheduling: Schedulers</vt:lpstr>
      <vt:lpstr>Process Scheduling: Long-term Schedulers</vt:lpstr>
      <vt:lpstr>Process Scheduling: Medium-term Schedulers</vt:lpstr>
      <vt:lpstr>Process Scheduling: Context Switching</vt:lpstr>
      <vt:lpstr>Parent and Child Processes</vt:lpstr>
      <vt:lpstr>Operations on Processes</vt:lpstr>
      <vt:lpstr>Operations on Processes: Windows Process Tree Example</vt:lpstr>
      <vt:lpstr>Operations on Processes: Linux Process Tree Example</vt:lpstr>
      <vt:lpstr>Operations on Processes: Parent-Child Relations</vt:lpstr>
      <vt:lpstr>Next Week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Object-Oriented Analysis and Design Iterative and Agile Process </dc:title>
  <dc:creator>Gina Ackerman</dc:creator>
  <cp:lastModifiedBy>Gina Ackerman</cp:lastModifiedBy>
  <cp:revision>974</cp:revision>
  <cp:lastPrinted>2018-01-24T22:06:22Z</cp:lastPrinted>
  <dcterms:created xsi:type="dcterms:W3CDTF">2015-01-12T05:55:10Z</dcterms:created>
  <dcterms:modified xsi:type="dcterms:W3CDTF">2018-02-13T06:13:50Z</dcterms:modified>
</cp:coreProperties>
</file>